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2"/>
  </p:notesMasterIdLst>
  <p:sldIdLst>
    <p:sldId id="295" r:id="rId2"/>
    <p:sldId id="369" r:id="rId3"/>
    <p:sldId id="370" r:id="rId4"/>
    <p:sldId id="344" r:id="rId5"/>
    <p:sldId id="337" r:id="rId6"/>
    <p:sldId id="342"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2" r:id="rId24"/>
    <p:sldId id="365" r:id="rId25"/>
    <p:sldId id="366" r:id="rId26"/>
    <p:sldId id="367" r:id="rId27"/>
    <p:sldId id="368" r:id="rId28"/>
    <p:sldId id="363" r:id="rId29"/>
    <p:sldId id="364" r:id="rId30"/>
    <p:sldId id="343"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Arvo" panose="020B0604020202020204" charset="0"/>
      <p:regular r:id="rId37"/>
      <p:bold r:id="rId38"/>
      <p:italic r:id="rId39"/>
      <p:boldItalic r:id="rId40"/>
    </p:embeddedFont>
    <p:embeddedFont>
      <p:font typeface="Roboto Condensed Light" panose="020B0604020202020204" charset="0"/>
      <p:regular r:id="rId41"/>
      <p:bold r:id="rId42"/>
      <p:italic r:id="rId43"/>
      <p:boldItalic r:id="rId44"/>
    </p:embeddedFont>
    <p:embeddedFont>
      <p:font typeface="Roboto Condensed" panose="020B0604020202020204" charset="0"/>
      <p:regular r:id="rId45"/>
      <p:bold r:id="rId46"/>
      <p:italic r:id="rId47"/>
      <p:boldItalic r:id="rId48"/>
    </p:embeddedFont>
    <p:embeddedFont>
      <p:font typeface="Century Gothic" panose="020B0502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54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5455" autoAdjust="0"/>
  </p:normalViewPr>
  <p:slideViewPr>
    <p:cSldViewPr snapToGrid="0">
      <p:cViewPr>
        <p:scale>
          <a:sx n="125" d="100"/>
          <a:sy n="125" d="100"/>
        </p:scale>
        <p:origin x="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72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emf"/><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grpSp>
        <p:nvGrpSpPr>
          <p:cNvPr id="3" name="Grupo 2"/>
          <p:cNvGrpSpPr/>
          <p:nvPr/>
        </p:nvGrpSpPr>
        <p:grpSpPr>
          <a:xfrm>
            <a:off x="3057950" y="1495518"/>
            <a:ext cx="2910588" cy="1799620"/>
            <a:chOff x="3704899" y="1241142"/>
            <a:chExt cx="4542205" cy="2661224"/>
          </a:xfrm>
        </p:grpSpPr>
        <p:grpSp>
          <p:nvGrpSpPr>
            <p:cNvPr id="513" name="Google Shape;513;p32"/>
            <p:cNvGrpSpPr/>
            <p:nvPr/>
          </p:nvGrpSpPr>
          <p:grpSpPr>
            <a:xfrm>
              <a:off x="3704899" y="1241142"/>
              <a:ext cx="4542205" cy="2661224"/>
              <a:chOff x="1177450" y="241631"/>
              <a:chExt cx="6173152" cy="3616776"/>
            </a:xfrm>
          </p:grpSpPr>
          <p:sp>
            <p:nvSpPr>
              <p:cNvPr id="514" name="Google Shape;514;p3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bg1"/>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3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bg1"/>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3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662" y="1387731"/>
              <a:ext cx="3531766" cy="2261480"/>
            </a:xfrm>
            <a:prstGeom prst="rect">
              <a:avLst/>
            </a:prstGeom>
          </p:spPr>
        </p:pic>
      </p:grpSp>
      <p:sp>
        <p:nvSpPr>
          <p:cNvPr id="4" name="Rectángulo 3"/>
          <p:cNvSpPr/>
          <p:nvPr/>
        </p:nvSpPr>
        <p:spPr>
          <a:xfrm>
            <a:off x="469551" y="3436171"/>
            <a:ext cx="8262999" cy="1200329"/>
          </a:xfrm>
          <a:prstGeom prst="rect">
            <a:avLst/>
          </a:prstGeom>
        </p:spPr>
        <p:txBody>
          <a:bodyPr wrap="square">
            <a:spAutoFit/>
          </a:bodyPr>
          <a:lstStyle/>
          <a:p>
            <a:pPr algn="ctr"/>
            <a:r>
              <a:rPr lang="es-ES" sz="2400" b="1" dirty="0" smtClean="0">
                <a:ln>
                  <a:solidFill>
                    <a:srgbClr val="954D6D"/>
                  </a:solidFill>
                </a:ln>
                <a:solidFill>
                  <a:srgbClr val="954D6D"/>
                </a:solidFill>
                <a:latin typeface="Roboto Condensed" panose="020B0604020202020204" charset="0"/>
                <a:ea typeface="Roboto Condensed" panose="020B0604020202020204" charset="0"/>
              </a:rPr>
              <a:t>INSTRUCTIVO PARA EL LLENADO  Y PRESENTACIÓN DE LA DECLARACIÓN DE SITUACIÓN PATRIMONIAL DE MODIFICACIÓN Y DE INTERESES 2023.</a:t>
            </a:r>
            <a:endParaRPr lang="es-MX" sz="2400" b="1" dirty="0">
              <a:ln>
                <a:solidFill>
                  <a:srgbClr val="954D6D"/>
                </a:solidFill>
              </a:ln>
              <a:solidFill>
                <a:srgbClr val="954D6D"/>
              </a:solidFill>
              <a:effectLst/>
              <a:latin typeface="Roboto Condensed" panose="020B0604020202020204" charset="0"/>
              <a:ea typeface="Roboto Condensed" panose="020B0604020202020204" charset="0"/>
            </a:endParaRPr>
          </a:p>
        </p:txBody>
      </p:sp>
      <p:grpSp>
        <p:nvGrpSpPr>
          <p:cNvPr id="8" name="Grupo 7"/>
          <p:cNvGrpSpPr/>
          <p:nvPr/>
        </p:nvGrpSpPr>
        <p:grpSpPr>
          <a:xfrm>
            <a:off x="7032570" y="158995"/>
            <a:ext cx="2027951" cy="893754"/>
            <a:chOff x="6694233" y="148833"/>
            <a:chExt cx="2241594" cy="949034"/>
          </a:xfrm>
        </p:grpSpPr>
        <p:grpSp>
          <p:nvGrpSpPr>
            <p:cNvPr id="13" name="Grupo 12"/>
            <p:cNvGrpSpPr>
              <a:grpSpLocks/>
            </p:cNvGrpSpPr>
            <p:nvPr/>
          </p:nvGrpSpPr>
          <p:grpSpPr bwMode="auto">
            <a:xfrm>
              <a:off x="6694233" y="148833"/>
              <a:ext cx="1093339" cy="949034"/>
              <a:chOff x="0" y="0"/>
              <a:chExt cx="1026807" cy="706440"/>
            </a:xfrm>
          </p:grpSpPr>
          <p:pic>
            <p:nvPicPr>
              <p:cNvPr id="14" name="Imagen 13" descr="iep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6" name="Imagen 15" descr="Descripción: Imagen1"/>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CuadroTexto 4"/>
          <p:cNvSpPr txBox="1"/>
          <p:nvPr/>
        </p:nvSpPr>
        <p:spPr>
          <a:xfrm>
            <a:off x="2173456" y="156471"/>
            <a:ext cx="4866649" cy="707886"/>
          </a:xfrm>
          <a:prstGeom prst="rect">
            <a:avLst/>
          </a:prstGeom>
          <a:noFill/>
          <a:ln>
            <a:noFill/>
          </a:ln>
        </p:spPr>
        <p:txBody>
          <a:bodyPr wrap="square" rtlCol="0">
            <a:spAutoFit/>
          </a:bodyPr>
          <a:lstStyle/>
          <a:p>
            <a:pPr algn="ctr"/>
            <a:r>
              <a:rPr lang="es-MX" sz="2000" b="1" dirty="0" smtClean="0">
                <a:ln>
                  <a:solidFill>
                    <a:srgbClr val="000000"/>
                  </a:solidFill>
                </a:ln>
                <a:effectLst/>
                <a:latin typeface="Roboto Condensed" panose="020B0604020202020204" charset="0"/>
                <a:ea typeface="Roboto Condensed" panose="020B0604020202020204" charset="0"/>
              </a:rPr>
              <a:t>INSTITUTO ELECTORAL Y DE PARTICIPACIÓN CIUDADANA DE TABASCO</a:t>
            </a:r>
            <a:endParaRPr lang="es-MX" sz="2000" b="1" dirty="0">
              <a:ln>
                <a:solidFill>
                  <a:srgbClr val="000000"/>
                </a:solidFill>
              </a:ln>
              <a:effectLst/>
              <a:latin typeface="Roboto Condensed" panose="020B0604020202020204" charset="0"/>
              <a:ea typeface="Roboto Condensed" panose="020B0604020202020204" charset="0"/>
            </a:endParaRPr>
          </a:p>
        </p:txBody>
      </p:sp>
      <p:sp>
        <p:nvSpPr>
          <p:cNvPr id="94" name="CuadroTexto 93"/>
          <p:cNvSpPr txBox="1"/>
          <p:nvPr/>
        </p:nvSpPr>
        <p:spPr>
          <a:xfrm>
            <a:off x="2274494" y="963486"/>
            <a:ext cx="4633381" cy="400110"/>
          </a:xfrm>
          <a:prstGeom prst="rect">
            <a:avLst/>
          </a:prstGeom>
          <a:noFill/>
          <a:ln>
            <a:noFill/>
          </a:ln>
        </p:spPr>
        <p:txBody>
          <a:bodyPr wrap="square" rtlCol="0">
            <a:spAutoFit/>
          </a:bodyPr>
          <a:lstStyle/>
          <a:p>
            <a:pPr algn="ctr"/>
            <a:r>
              <a:rPr lang="es-MX" sz="2000" b="1" dirty="0" smtClean="0">
                <a:ln>
                  <a:solidFill>
                    <a:srgbClr val="954D6D"/>
                  </a:solidFill>
                </a:ln>
                <a:solidFill>
                  <a:srgbClr val="954D6D"/>
                </a:solidFill>
                <a:effectLst/>
                <a:latin typeface="Roboto Condensed" panose="020B0604020202020204" charset="0"/>
                <a:ea typeface="Roboto Condensed" panose="020B0604020202020204" charset="0"/>
              </a:rPr>
              <a:t>CONTRALORÍA GENERAL</a:t>
            </a:r>
            <a:endParaRPr lang="es-MX" sz="2000" b="1" dirty="0">
              <a:ln>
                <a:solidFill>
                  <a:srgbClr val="954D6D"/>
                </a:solidFill>
              </a:ln>
              <a:solidFill>
                <a:srgbClr val="954D6D"/>
              </a:solidFill>
              <a:effectLst/>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375660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sp>
        <p:nvSpPr>
          <p:cNvPr id="3" name="Rectángulo 2"/>
          <p:cNvSpPr/>
          <p:nvPr/>
        </p:nvSpPr>
        <p:spPr>
          <a:xfrm>
            <a:off x="546645" y="856566"/>
            <a:ext cx="8032447" cy="3893374"/>
          </a:xfrm>
          <a:prstGeom prst="rect">
            <a:avLst/>
          </a:prstGeom>
        </p:spPr>
        <p:txBody>
          <a:bodyPr wrap="square">
            <a:spAutoFit/>
          </a:bodyPr>
          <a:lstStyle/>
          <a:p>
            <a:pPr lvl="0" algn="just"/>
            <a:r>
              <a:rPr lang="es-ES" sz="1300" dirty="0"/>
              <a:t>4.Préstamos (Después de impuestos). Señalar el monto neto de crédito hipotecario, crédito personal, etc.</a:t>
            </a:r>
            <a:endParaRPr lang="es-MX" sz="1300" dirty="0"/>
          </a:p>
          <a:p>
            <a:pPr lvl="0" algn="just"/>
            <a:r>
              <a:rPr lang="es-ES" sz="1300" dirty="0"/>
              <a:t>5.Venta de bienes inmuebles (después de impuestos). Señalar el monto neto por la venta de casas, terrenos, departamentos, etc.</a:t>
            </a:r>
            <a:endParaRPr lang="es-MX" sz="1300" dirty="0"/>
          </a:p>
          <a:p>
            <a:pPr lvl="0" algn="just"/>
            <a:r>
              <a:rPr lang="es-ES" sz="1300" dirty="0"/>
              <a:t>6.Venta de bienes muebles (después de impuestos). Señalar el monto neto por la venta de vehículos, computadoras, obras de arte, joyas, etc. </a:t>
            </a:r>
            <a:endParaRPr lang="es-MX" sz="1300" dirty="0"/>
          </a:p>
          <a:p>
            <a:pPr lvl="0" algn="just"/>
            <a:r>
              <a:rPr lang="es-ES" sz="1300" dirty="0"/>
              <a:t>7.Otros ingresos anuales (después de impuestos). Señalar el monto neto, de algún otro ingreso proveniente del conyugue o dependiente económico.</a:t>
            </a:r>
            <a:endParaRPr lang="es-MX" sz="1300" dirty="0"/>
          </a:p>
          <a:p>
            <a:pPr lvl="0" algn="just"/>
            <a:r>
              <a:rPr lang="es-ES" sz="1300" dirty="0"/>
              <a:t>8.Total, de ingresos anuales del declarante, cónyuge y dependientes. Anotar la suma de todos los ingresos obtenidos durante el año inmediato anterior (Suma del 1al 7).</a:t>
            </a:r>
          </a:p>
          <a:p>
            <a:pPr lvl="0" algn="just"/>
            <a:r>
              <a:rPr lang="es-ES" sz="1300" b="1" dirty="0"/>
              <a:t>Egresos anuales del declarante, cónyuge y/o dependientes económicos. </a:t>
            </a:r>
            <a:r>
              <a:rPr lang="es-ES" sz="1300" dirty="0"/>
              <a:t>(del 1 de enero o fecha de inicio del cargo, al 31 de diciembre del año inmediato anterior).</a:t>
            </a:r>
            <a:endParaRPr lang="es-MX" sz="1300" dirty="0"/>
          </a:p>
          <a:p>
            <a:pPr lvl="0" algn="just"/>
            <a:r>
              <a:rPr lang="es-ES" sz="1300" dirty="0" smtClean="0"/>
              <a:t>1.Gastos </a:t>
            </a:r>
            <a:r>
              <a:rPr lang="es-ES" sz="1300" dirty="0"/>
              <a:t>de manutención (después impuesto). Señalar el monto neto por gastos de manutención, vestido, colegiatura etc.</a:t>
            </a:r>
            <a:endParaRPr lang="es-MX" sz="1300" dirty="0"/>
          </a:p>
          <a:p>
            <a:pPr lvl="0" algn="just"/>
            <a:r>
              <a:rPr lang="es-ES" sz="1300" dirty="0" smtClean="0"/>
              <a:t>2.Pago </a:t>
            </a:r>
            <a:r>
              <a:rPr lang="es-ES" sz="1300" dirty="0"/>
              <a:t>de adeudos (después de impuestos). Señalar el monto neto por pago de adeudos de créditos hipotecarios, créditos personales y otros adeudos.</a:t>
            </a:r>
            <a:endParaRPr lang="es-MX" sz="1300" dirty="0"/>
          </a:p>
          <a:p>
            <a:pPr lvl="0" algn="just"/>
            <a:r>
              <a:rPr lang="es-ES" sz="1300" dirty="0" smtClean="0"/>
              <a:t>3.Adquisición </a:t>
            </a:r>
            <a:r>
              <a:rPr lang="es-ES" sz="1300" dirty="0"/>
              <a:t>de bienes inmuebles (después de impuestos). Señalar el monto neto por pago de casas, terrenos, departamentos, etc.</a:t>
            </a:r>
            <a:endParaRPr lang="es-MX" sz="1300" dirty="0"/>
          </a:p>
          <a:p>
            <a:pPr lvl="0" algn="just"/>
            <a:r>
              <a:rPr lang="es-ES" sz="1300" dirty="0" smtClean="0"/>
              <a:t>4.Adquisición </a:t>
            </a:r>
            <a:r>
              <a:rPr lang="es-ES" sz="1300" dirty="0"/>
              <a:t>de bienes muebles (después de impuestos). Señalar el monto neto por pago de vehículos, computadoras, obras de arte, joyas, mobiliario de casa, etc</a:t>
            </a:r>
            <a:r>
              <a:rPr lang="es-ES" sz="1300" dirty="0" smtClean="0"/>
              <a:t>.</a:t>
            </a:r>
            <a:endParaRPr lang="es-MX" sz="1300" dirty="0"/>
          </a:p>
        </p:txBody>
      </p:sp>
      <p:sp>
        <p:nvSpPr>
          <p:cNvPr id="4" name="CuadroTexto 3"/>
          <p:cNvSpPr txBox="1"/>
          <p:nvPr/>
        </p:nvSpPr>
        <p:spPr>
          <a:xfrm rot="5400000">
            <a:off x="4162760" y="-2106582"/>
            <a:ext cx="800219" cy="5039155"/>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099070" y="82102"/>
            <a:ext cx="1972231" cy="684237"/>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5694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sp>
        <p:nvSpPr>
          <p:cNvPr id="3" name="Rectángulo 2"/>
          <p:cNvSpPr/>
          <p:nvPr/>
        </p:nvSpPr>
        <p:spPr>
          <a:xfrm>
            <a:off x="457297" y="659719"/>
            <a:ext cx="8253165" cy="4293483"/>
          </a:xfrm>
          <a:prstGeom prst="rect">
            <a:avLst/>
          </a:prstGeom>
        </p:spPr>
        <p:txBody>
          <a:bodyPr wrap="square">
            <a:spAutoFit/>
          </a:bodyPr>
          <a:lstStyle/>
          <a:p>
            <a:pPr algn="just"/>
            <a:r>
              <a:rPr lang="es-ES" sz="1300" dirty="0"/>
              <a:t>5.Otros egresos (después de impuestos). Señalar el monto neto por pago de fideicomisos, fondos de ahorro, seguros, especifique</a:t>
            </a:r>
          </a:p>
          <a:p>
            <a:pPr algn="just"/>
            <a:r>
              <a:rPr lang="es-ES" sz="1300" dirty="0"/>
              <a:t>6.Total, de egresos anuales del declarante, cónyuge y dependientes económicos. Anotar la suma de todos los egresos obtenidos durante el año inmediato anterior (Suma del 1al 5</a:t>
            </a:r>
            <a:r>
              <a:rPr lang="es-ES" sz="1300" dirty="0" smtClean="0"/>
              <a:t>).</a:t>
            </a:r>
          </a:p>
          <a:p>
            <a:pPr algn="just"/>
            <a:r>
              <a:rPr lang="es-ES" sz="1300" b="1" dirty="0"/>
              <a:t>Bienes Inmuebles del declarante, cónyuge y/o dependientes económicos</a:t>
            </a:r>
            <a:r>
              <a:rPr lang="es-ES" sz="1300" b="1" dirty="0" smtClean="0"/>
              <a:t>.</a:t>
            </a:r>
            <a:r>
              <a:rPr lang="es-ES" sz="1300" dirty="0"/>
              <a:t> (del 1 de enero o fecha de inicio del cargo, al 31 de diciembre del año inmediato anterior</a:t>
            </a:r>
            <a:r>
              <a:rPr lang="es-ES" sz="1300" dirty="0" smtClean="0"/>
              <a:t>).</a:t>
            </a:r>
            <a:endParaRPr lang="es-MX" sz="1300" dirty="0"/>
          </a:p>
          <a:p>
            <a:pPr lvl="0" algn="just"/>
            <a:r>
              <a:rPr lang="es-ES" sz="1300" dirty="0" smtClean="0"/>
              <a:t>1.Tipo </a:t>
            </a:r>
            <a:r>
              <a:rPr lang="es-ES" sz="1300" dirty="0"/>
              <a:t>de inmueble. Seleccionar el tipo de bien inmueble que se declara: casa, departamento edificio, local comercial, terreno y otro, especifique.</a:t>
            </a:r>
            <a:endParaRPr lang="es-MX" sz="1300" dirty="0"/>
          </a:p>
          <a:p>
            <a:pPr lvl="0" algn="just"/>
            <a:r>
              <a:rPr lang="es-ES" sz="1300" dirty="0" smtClean="0"/>
              <a:t>2.Ubicación </a:t>
            </a:r>
            <a:r>
              <a:rPr lang="es-ES" sz="1300" dirty="0"/>
              <a:t>del inmueble. Proporcionar los siguientes datos: calle, número exterior, número interior (si aplica), colonia o localidad, municipio o alcaldía, entidad federativa y código postal.</a:t>
            </a:r>
            <a:endParaRPr lang="es-MX" sz="1300" dirty="0"/>
          </a:p>
          <a:p>
            <a:pPr lvl="0" algn="just"/>
            <a:r>
              <a:rPr lang="es-ES" sz="1300" dirty="0" smtClean="0"/>
              <a:t>3.Superficie </a:t>
            </a:r>
            <a:r>
              <a:rPr lang="es-ES" sz="1300" dirty="0"/>
              <a:t>del terreno. Señalar en metros cuadrados la superficie total del terreno.</a:t>
            </a:r>
            <a:endParaRPr lang="es-MX" sz="1300" dirty="0"/>
          </a:p>
          <a:p>
            <a:pPr lvl="0" algn="just"/>
            <a:r>
              <a:rPr lang="es-ES" sz="1300" dirty="0" smtClean="0"/>
              <a:t>4.Superficie </a:t>
            </a:r>
            <a:r>
              <a:rPr lang="es-ES" sz="1300" dirty="0"/>
              <a:t>de construcción. Señalar en metros cuadrados la superficie total de construcción</a:t>
            </a:r>
            <a:endParaRPr lang="es-MX" sz="1300" dirty="0"/>
          </a:p>
          <a:p>
            <a:pPr lvl="0" algn="just"/>
            <a:r>
              <a:rPr lang="es-ES" sz="1300" dirty="0" smtClean="0"/>
              <a:t>5.Forma </a:t>
            </a:r>
            <a:r>
              <a:rPr lang="es-ES" sz="1300" dirty="0"/>
              <a:t>de adquisición. Seleccionar alguna de las opciones.</a:t>
            </a:r>
            <a:endParaRPr lang="es-MX" sz="1300" dirty="0"/>
          </a:p>
          <a:p>
            <a:pPr lvl="0" algn="just"/>
            <a:r>
              <a:rPr lang="es-ES" sz="1300" dirty="0" smtClean="0"/>
              <a:t>6.Fecha </a:t>
            </a:r>
            <a:r>
              <a:rPr lang="es-ES" sz="1300" dirty="0"/>
              <a:t>de adquisición del inmueble. Señalar la fecha de adquisición del inmueble, conforme al documento con el que se acredita la propiedad.</a:t>
            </a:r>
            <a:endParaRPr lang="es-MX" sz="1300" dirty="0"/>
          </a:p>
          <a:p>
            <a:pPr lvl="0" algn="just"/>
            <a:r>
              <a:rPr lang="es-ES" sz="1300" dirty="0" smtClean="0"/>
              <a:t>7.Valor </a:t>
            </a:r>
            <a:r>
              <a:rPr lang="es-ES" sz="1300" dirty="0"/>
              <a:t>de adquisición. Proporcionar el monto de adquisición, conforme al documento con el que se acredita la compra del bien inmueble.</a:t>
            </a:r>
            <a:endParaRPr lang="es-MX" sz="1300" dirty="0"/>
          </a:p>
          <a:p>
            <a:pPr lvl="0" algn="just"/>
            <a:r>
              <a:rPr lang="es-ES" sz="1300" dirty="0" smtClean="0"/>
              <a:t>8.Titular </a:t>
            </a:r>
            <a:r>
              <a:rPr lang="es-ES" sz="1300" dirty="0"/>
              <a:t>del inmueble. Seleccionar alguna de las opciones</a:t>
            </a:r>
            <a:r>
              <a:rPr lang="es-ES" sz="1300" dirty="0" smtClean="0"/>
              <a:t>.</a:t>
            </a:r>
          </a:p>
          <a:p>
            <a:pPr lvl="0" algn="just"/>
            <a:r>
              <a:rPr lang="es-ES" sz="1300" b="1" dirty="0"/>
              <a:t>Bienes muebles del declarante, cónyuge y/o dependientes económicos.</a:t>
            </a:r>
            <a:r>
              <a:rPr lang="es-ES" sz="1300" dirty="0"/>
              <a:t> </a:t>
            </a:r>
            <a:endParaRPr lang="es-MX" sz="1300" dirty="0"/>
          </a:p>
          <a:p>
            <a:pPr lvl="0" algn="just"/>
            <a:r>
              <a:rPr lang="es-ES" sz="1300" dirty="0" smtClean="0"/>
              <a:t>1.Tipo </a:t>
            </a:r>
            <a:r>
              <a:rPr lang="es-ES" sz="1300" dirty="0"/>
              <a:t>de bien mueble. Seleccionar el tipo de bien mueble: automóvil, mobiliario de casa, joyas, obras de arte, otro. </a:t>
            </a:r>
            <a:endParaRPr lang="es-MX" sz="1300" dirty="0"/>
          </a:p>
        </p:txBody>
      </p:sp>
      <p:sp>
        <p:nvSpPr>
          <p:cNvPr id="4" name="CuadroTexto 3"/>
          <p:cNvSpPr txBox="1"/>
          <p:nvPr/>
        </p:nvSpPr>
        <p:spPr>
          <a:xfrm rot="5400000">
            <a:off x="4183771" y="-2090143"/>
            <a:ext cx="800219" cy="4980507"/>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074134" y="62828"/>
            <a:ext cx="1980692" cy="726431"/>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540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
        <p:nvSpPr>
          <p:cNvPr id="3" name="Rectángulo 2"/>
          <p:cNvSpPr/>
          <p:nvPr/>
        </p:nvSpPr>
        <p:spPr>
          <a:xfrm>
            <a:off x="402834" y="800219"/>
            <a:ext cx="8294422" cy="4093428"/>
          </a:xfrm>
          <a:prstGeom prst="rect">
            <a:avLst/>
          </a:prstGeom>
        </p:spPr>
        <p:txBody>
          <a:bodyPr wrap="square">
            <a:spAutoFit/>
          </a:bodyPr>
          <a:lstStyle/>
          <a:p>
            <a:pPr lvl="0" algn="just"/>
            <a:r>
              <a:rPr lang="es-ES" sz="1300" dirty="0"/>
              <a:t>2</a:t>
            </a:r>
            <a:r>
              <a:rPr lang="es-ES" sz="1300" dirty="0" smtClean="0"/>
              <a:t>.Descripción </a:t>
            </a:r>
            <a:r>
              <a:rPr lang="es-ES" sz="1300" dirty="0"/>
              <a:t>general del bien/características. Referir brevemente el bien reportado, marca, modelo, color, número de piezas, etc.</a:t>
            </a:r>
            <a:endParaRPr lang="es-MX" sz="1300" dirty="0"/>
          </a:p>
          <a:p>
            <a:pPr lvl="0" algn="just"/>
            <a:r>
              <a:rPr lang="es-ES" sz="1300" dirty="0"/>
              <a:t>3</a:t>
            </a:r>
            <a:r>
              <a:rPr lang="es-ES" sz="1300" dirty="0" smtClean="0"/>
              <a:t>.Forma </a:t>
            </a:r>
            <a:r>
              <a:rPr lang="es-ES" sz="1300" dirty="0"/>
              <a:t>de adquisición. Seleccionar alguna de las opciones del catálogo.</a:t>
            </a:r>
            <a:endParaRPr lang="es-MX" sz="1300" dirty="0"/>
          </a:p>
          <a:p>
            <a:pPr lvl="0" algn="just"/>
            <a:r>
              <a:rPr lang="es-ES" sz="1300" dirty="0"/>
              <a:t>4</a:t>
            </a:r>
            <a:r>
              <a:rPr lang="es-ES" sz="1300" dirty="0" smtClean="0"/>
              <a:t>.Fecha </a:t>
            </a:r>
            <a:r>
              <a:rPr lang="es-ES" sz="1300" dirty="0"/>
              <a:t>de adquisición. Señalar la fecha de adquisición del mueble.</a:t>
            </a:r>
            <a:endParaRPr lang="es-MX" sz="1300" dirty="0"/>
          </a:p>
          <a:p>
            <a:pPr lvl="0" algn="just"/>
            <a:r>
              <a:rPr lang="es-ES" sz="1300" dirty="0"/>
              <a:t>5</a:t>
            </a:r>
            <a:r>
              <a:rPr lang="es-ES" sz="1300" dirty="0" smtClean="0"/>
              <a:t>.Valor </a:t>
            </a:r>
            <a:r>
              <a:rPr lang="es-ES" sz="1300" dirty="0"/>
              <a:t>de adquisición del mueble. Proporcionar el monto de adquisición.</a:t>
            </a:r>
            <a:endParaRPr lang="es-MX" sz="1300" dirty="0"/>
          </a:p>
          <a:p>
            <a:pPr lvl="0" algn="just"/>
            <a:r>
              <a:rPr lang="es-ES" sz="1300" dirty="0"/>
              <a:t>6</a:t>
            </a:r>
            <a:r>
              <a:rPr lang="es-ES" sz="1300" dirty="0" smtClean="0"/>
              <a:t>.Titular </a:t>
            </a:r>
            <a:r>
              <a:rPr lang="es-ES" sz="1300" dirty="0"/>
              <a:t>del bien. Seleccionar alguna de las opciones</a:t>
            </a:r>
            <a:r>
              <a:rPr lang="es-ES" sz="1300" dirty="0" smtClean="0"/>
              <a:t>.</a:t>
            </a:r>
          </a:p>
          <a:p>
            <a:pPr algn="just"/>
            <a:r>
              <a:rPr lang="es-ES" sz="1300" b="1" dirty="0"/>
              <a:t>Inversiones, Cuentas Bancarias u otro tipo de valores del Declarante, Cónyuge y Dependientes Económicos</a:t>
            </a:r>
            <a:r>
              <a:rPr lang="es-ES" sz="1300" b="1" dirty="0" smtClean="0"/>
              <a:t>.</a:t>
            </a:r>
            <a:endParaRPr lang="es-ES" sz="1300" dirty="0" smtClean="0"/>
          </a:p>
          <a:p>
            <a:pPr lvl="0" algn="just"/>
            <a:r>
              <a:rPr lang="es-ES" sz="1300" dirty="0" smtClean="0"/>
              <a:t>1.Tipo </a:t>
            </a:r>
            <a:r>
              <a:rPr lang="es-ES" sz="1300" dirty="0"/>
              <a:t>de inversión/activo. Elegir una opción de inversión, la cuenta o el valor a reportar, dependiendo la elección deberá señalar número de cuenta, numero de contrato o tarjeta bancaria o número de póliza.</a:t>
            </a:r>
            <a:endParaRPr lang="es-MX" sz="1300" dirty="0"/>
          </a:p>
          <a:p>
            <a:pPr lvl="0" algn="just"/>
            <a:r>
              <a:rPr lang="es-ES" sz="1300" dirty="0" smtClean="0"/>
              <a:t>a)Bancaria</a:t>
            </a:r>
            <a:r>
              <a:rPr lang="es-ES" sz="1300" dirty="0"/>
              <a:t>. Seleccionar cualquiera de las siguientes opciones: cuenta de nómina, cuenta de ahorro, cuenta de cheques, cuenta maestra y depósito a plazos.</a:t>
            </a:r>
            <a:endParaRPr lang="es-MX" sz="1300" dirty="0"/>
          </a:p>
          <a:p>
            <a:pPr lvl="0" algn="just"/>
            <a:r>
              <a:rPr lang="es-ES" sz="1300" dirty="0" smtClean="0"/>
              <a:t>b)Valores </a:t>
            </a:r>
            <a:r>
              <a:rPr lang="es-ES" sz="1300" dirty="0"/>
              <a:t>bursátiles. Seleccionar cualquiera de las siguientes opciones: acciones y derivadas, aceptaciones bancarias, bonos gubernamentales, papel comercial.</a:t>
            </a:r>
            <a:endParaRPr lang="es-MX" sz="1300" dirty="0"/>
          </a:p>
          <a:p>
            <a:pPr lvl="0" algn="just"/>
            <a:r>
              <a:rPr lang="es-ES" sz="1300" dirty="0" smtClean="0"/>
              <a:t>c)Fondos </a:t>
            </a:r>
            <a:r>
              <a:rPr lang="es-ES" sz="1300" dirty="0"/>
              <a:t>de inversión. Seleccionar cualquiera de las siguientes opciones: sociedades de inversión, inversiones financieras en el extranjero.</a:t>
            </a:r>
            <a:endParaRPr lang="es-MX" sz="1300" dirty="0"/>
          </a:p>
          <a:p>
            <a:pPr lvl="0" algn="just"/>
            <a:r>
              <a:rPr lang="es-ES" sz="1300" dirty="0" smtClean="0"/>
              <a:t>d)Organizaciones </a:t>
            </a:r>
            <a:r>
              <a:rPr lang="es-ES" sz="1300" dirty="0"/>
              <a:t>privadas y/o mercantiles. Seleccionar cualquiera de las siguientes opciones: acciones o cajas de ahorro.</a:t>
            </a:r>
            <a:endParaRPr lang="es-MX" sz="1300" dirty="0"/>
          </a:p>
          <a:p>
            <a:pPr lvl="0" algn="just"/>
            <a:r>
              <a:rPr lang="es-ES" sz="1300" dirty="0" smtClean="0"/>
              <a:t>e)Posesión </a:t>
            </a:r>
            <a:r>
              <a:rPr lang="es-ES" sz="1300" dirty="0"/>
              <a:t>de monedas y/o metales. Seleccionar cualquiera de las siguientes opciones: centenarios, divisas, moneda nacional, onzas troy, </a:t>
            </a:r>
            <a:r>
              <a:rPr lang="es-ES" sz="1300" dirty="0" err="1"/>
              <a:t>criptomonedas</a:t>
            </a:r>
            <a:r>
              <a:rPr lang="es-ES" sz="1300" dirty="0" smtClean="0"/>
              <a:t>.</a:t>
            </a:r>
            <a:endParaRPr lang="es-MX" sz="1300" dirty="0"/>
          </a:p>
        </p:txBody>
      </p:sp>
      <p:sp>
        <p:nvSpPr>
          <p:cNvPr id="4" name="CuadroTexto 3"/>
          <p:cNvSpPr txBox="1"/>
          <p:nvPr/>
        </p:nvSpPr>
        <p:spPr>
          <a:xfrm rot="5400000">
            <a:off x="4149936" y="-2056308"/>
            <a:ext cx="800219" cy="4912838"/>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124007" y="65478"/>
            <a:ext cx="1956454" cy="701228"/>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8732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sp>
        <p:nvSpPr>
          <p:cNvPr id="3" name="Rectángulo 2"/>
          <p:cNvSpPr/>
          <p:nvPr/>
        </p:nvSpPr>
        <p:spPr>
          <a:xfrm>
            <a:off x="552950" y="800220"/>
            <a:ext cx="8079971" cy="3893374"/>
          </a:xfrm>
          <a:prstGeom prst="rect">
            <a:avLst/>
          </a:prstGeom>
        </p:spPr>
        <p:txBody>
          <a:bodyPr wrap="square">
            <a:spAutoFit/>
          </a:bodyPr>
          <a:lstStyle/>
          <a:p>
            <a:pPr lvl="0" algn="just"/>
            <a:r>
              <a:rPr lang="es-ES" sz="1300" dirty="0"/>
              <a:t>f)otros. Seleccionar cualquiera de las siguientes opciones: afores, fideicomisos, certificados de la tesorería, préstamos a favor de un tercero.</a:t>
            </a:r>
            <a:endParaRPr lang="es-MX" sz="1300" dirty="0"/>
          </a:p>
          <a:p>
            <a:pPr lvl="0" algn="just"/>
            <a:r>
              <a:rPr lang="es-ES" sz="1300" dirty="0"/>
              <a:t>2.Número de cuenta, contrato, tarjeta o póliza. Señalar el número de cuenta, contrato, tarjeta, póliza o cualquier dato que permita su identificación.</a:t>
            </a:r>
            <a:endParaRPr lang="es-MX" sz="1300" dirty="0"/>
          </a:p>
          <a:p>
            <a:pPr lvl="0" algn="just"/>
            <a:r>
              <a:rPr lang="es-ES" sz="1300" dirty="0"/>
              <a:t>3.Nombre de la institución o Razón Social. Señalar el nombre de la institución donde se encuentran registradas las inversiones, cuentas o valores.</a:t>
            </a:r>
            <a:endParaRPr lang="es-MX" sz="1300" dirty="0"/>
          </a:p>
          <a:p>
            <a:pPr lvl="0" algn="just"/>
            <a:r>
              <a:rPr lang="es-ES" sz="1300" dirty="0"/>
              <a:t>4.Saldo. Es necesario capturar cantidades sin comas, sin puntos, sin centavos y sin ceros a la     izquierda.</a:t>
            </a:r>
            <a:endParaRPr lang="es-MX" sz="1300" dirty="0"/>
          </a:p>
          <a:p>
            <a:pPr lvl="0" algn="just"/>
            <a:r>
              <a:rPr lang="es-ES" sz="1300" dirty="0"/>
              <a:t>5.Titular de la inversión, cuentas bancarias y otro tipo de valores/activos. Seleccionar alguna de las opciones del catálogo desplegable</a:t>
            </a:r>
            <a:r>
              <a:rPr lang="es-ES" sz="1300" dirty="0" smtClean="0"/>
              <a:t>.</a:t>
            </a:r>
          </a:p>
          <a:p>
            <a:pPr lvl="0" algn="just"/>
            <a:r>
              <a:rPr lang="es-ES" sz="1300" b="1" dirty="0"/>
              <a:t>Adeudos que afecten el patrimonio del declarante, cónyuge y/o dependientes económicos.</a:t>
            </a:r>
            <a:endParaRPr lang="es-MX" sz="1300" dirty="0"/>
          </a:p>
          <a:p>
            <a:pPr lvl="0" algn="just"/>
            <a:r>
              <a:rPr lang="es-ES" sz="1300" dirty="0" smtClean="0"/>
              <a:t>1.Tipo </a:t>
            </a:r>
            <a:r>
              <a:rPr lang="es-ES" sz="1300" dirty="0"/>
              <a:t>de adeudo. Seleccionar alguna de las opciones. </a:t>
            </a:r>
            <a:endParaRPr lang="es-MX" sz="1300" dirty="0"/>
          </a:p>
          <a:p>
            <a:pPr lvl="0" algn="just"/>
            <a:r>
              <a:rPr lang="es-ES" sz="1300" dirty="0" smtClean="0"/>
              <a:t>2.Número </a:t>
            </a:r>
            <a:r>
              <a:rPr lang="es-ES" sz="1300" dirty="0"/>
              <a:t>de cuenta, tarjeta o contrato. Señalar el número de contrato, cuenta, tarjeta o cualquier dato que permita su identificación, en caso de préstamo personal indicará no aplica.</a:t>
            </a:r>
            <a:endParaRPr lang="es-MX" sz="1300" dirty="0"/>
          </a:p>
          <a:p>
            <a:pPr lvl="0" algn="just"/>
            <a:r>
              <a:rPr lang="es-ES" sz="1300" dirty="0" smtClean="0"/>
              <a:t>3.Nombre</a:t>
            </a:r>
            <a:r>
              <a:rPr lang="es-ES" sz="1300" dirty="0"/>
              <a:t>, Institución o razón social (si aplica). Señalar el nombre de la institución donde contrajo la deuda.</a:t>
            </a:r>
            <a:endParaRPr lang="es-MX" sz="1300" dirty="0"/>
          </a:p>
          <a:p>
            <a:pPr lvl="0" algn="just"/>
            <a:r>
              <a:rPr lang="es-ES" sz="1300" dirty="0" smtClean="0"/>
              <a:t>4.Fecha </a:t>
            </a:r>
            <a:r>
              <a:rPr lang="es-ES" sz="1300" dirty="0"/>
              <a:t>del adeudo. Indicar la fecha en que adquirió el adeudo.</a:t>
            </a:r>
            <a:endParaRPr lang="es-MX" sz="1300" dirty="0"/>
          </a:p>
          <a:p>
            <a:pPr lvl="0" algn="just"/>
            <a:r>
              <a:rPr lang="es-ES" sz="1300" dirty="0" smtClean="0"/>
              <a:t>5.Monto </a:t>
            </a:r>
            <a:r>
              <a:rPr lang="es-ES" sz="1300" dirty="0"/>
              <a:t>original del adeudo. Es necesario capturar cantidades sin comas, sin puntos, sin centavos y sin ceros a la izquierda. El monto a reportar será el inicial al adeudo.</a:t>
            </a:r>
            <a:endParaRPr lang="es-MX" sz="1300" dirty="0"/>
          </a:p>
          <a:p>
            <a:pPr lvl="0" algn="just"/>
            <a:r>
              <a:rPr lang="es-ES" sz="1300" dirty="0" smtClean="0"/>
              <a:t>6.Saldo </a:t>
            </a:r>
            <a:r>
              <a:rPr lang="es-ES" sz="1300" dirty="0"/>
              <a:t>a la fecha. Es necesario capturar cantidades sin comas, sin puntos, sin centavos y sin ceros a la izquierda. El monto a reportar será el actual a la fecha del adeudo</a:t>
            </a:r>
            <a:r>
              <a:rPr lang="es-ES" sz="1300" dirty="0" smtClean="0"/>
              <a:t>.</a:t>
            </a:r>
            <a:endParaRPr lang="es-MX" sz="1300" dirty="0"/>
          </a:p>
        </p:txBody>
      </p:sp>
      <p:sp>
        <p:nvSpPr>
          <p:cNvPr id="4" name="CuadroTexto 3"/>
          <p:cNvSpPr txBox="1"/>
          <p:nvPr/>
        </p:nvSpPr>
        <p:spPr>
          <a:xfrm rot="5400000">
            <a:off x="4192827" y="-2099199"/>
            <a:ext cx="800219" cy="499861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108231" y="82101"/>
            <a:ext cx="1980543" cy="676554"/>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173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sp>
        <p:nvSpPr>
          <p:cNvPr id="3" name="Rectángulo 2"/>
          <p:cNvSpPr/>
          <p:nvPr/>
        </p:nvSpPr>
        <p:spPr>
          <a:xfrm>
            <a:off x="515371" y="746389"/>
            <a:ext cx="8245081" cy="3893374"/>
          </a:xfrm>
          <a:prstGeom prst="rect">
            <a:avLst/>
          </a:prstGeom>
        </p:spPr>
        <p:txBody>
          <a:bodyPr wrap="square">
            <a:spAutoFit/>
          </a:bodyPr>
          <a:lstStyle/>
          <a:p>
            <a:pPr lvl="0" algn="just"/>
            <a:r>
              <a:rPr lang="es-ES" sz="1300" dirty="0"/>
              <a:t>7.Titular del adeudo. Seleccionar alguna de las opciones. En caso de señalar codeudor deberá indicar el nombre del tercero o terceros</a:t>
            </a:r>
            <a:r>
              <a:rPr lang="es-ES" sz="1300" dirty="0" smtClean="0"/>
              <a:t>.</a:t>
            </a:r>
          </a:p>
          <a:p>
            <a:pPr lvl="0" algn="just"/>
            <a:r>
              <a:rPr lang="es-ES" sz="1300" b="1" dirty="0"/>
              <a:t>Venta de bienes muebles del Declarante, Pareja y/o Dependientes Económicos.</a:t>
            </a:r>
            <a:endParaRPr lang="es-MX" sz="1300" dirty="0"/>
          </a:p>
          <a:p>
            <a:pPr lvl="0" algn="just"/>
            <a:r>
              <a:rPr lang="es-ES" sz="1300" dirty="0" smtClean="0"/>
              <a:t>1.Tipo </a:t>
            </a:r>
            <a:r>
              <a:rPr lang="es-ES" sz="1300" dirty="0"/>
              <a:t>de bien mueble. Seleccionar el tipo de bien mueble: automóvil, mobiliario de casa, joyas, obras de arte, otro. </a:t>
            </a:r>
            <a:endParaRPr lang="es-MX" sz="1300" dirty="0"/>
          </a:p>
          <a:p>
            <a:pPr lvl="0" algn="just"/>
            <a:r>
              <a:rPr lang="es-ES" sz="1300" dirty="0" smtClean="0"/>
              <a:t>2.Descripción </a:t>
            </a:r>
            <a:r>
              <a:rPr lang="es-ES" sz="1300" dirty="0"/>
              <a:t>general del bien/características. Referir brevemente el bien reportado, marca, modelo, color, número de piezas, etc.</a:t>
            </a:r>
            <a:endParaRPr lang="es-MX" sz="1300" dirty="0"/>
          </a:p>
          <a:p>
            <a:pPr lvl="0" algn="just"/>
            <a:r>
              <a:rPr lang="es-ES" sz="1300" dirty="0" smtClean="0"/>
              <a:t>3.Fecha </a:t>
            </a:r>
            <a:r>
              <a:rPr lang="es-ES" sz="1300" dirty="0"/>
              <a:t>de venta. Señalar la fecha de venta del bien mueble.</a:t>
            </a:r>
            <a:endParaRPr lang="es-MX" sz="1300" dirty="0"/>
          </a:p>
          <a:p>
            <a:pPr lvl="0" algn="just"/>
            <a:r>
              <a:rPr lang="es-ES" sz="1300" dirty="0" smtClean="0"/>
              <a:t>4.Tipo </a:t>
            </a:r>
            <a:r>
              <a:rPr lang="es-ES" sz="1300" dirty="0"/>
              <a:t>de venta. Seleccionar alguna de las opciones.</a:t>
            </a:r>
            <a:endParaRPr lang="es-MX" sz="1300" dirty="0"/>
          </a:p>
          <a:p>
            <a:pPr lvl="0" algn="just"/>
            <a:r>
              <a:rPr lang="es-ES" sz="1300" dirty="0" smtClean="0"/>
              <a:t>5.Monto </a:t>
            </a:r>
            <a:r>
              <a:rPr lang="es-ES" sz="1300" dirty="0"/>
              <a:t>de venta. Proporcionar el monto de venta, conforme al documento con el que se     acredita la venta del bien mueble.</a:t>
            </a:r>
            <a:endParaRPr lang="es-MX" sz="1300" dirty="0"/>
          </a:p>
          <a:p>
            <a:pPr lvl="0" algn="just"/>
            <a:r>
              <a:rPr lang="es-ES" sz="1300" dirty="0" smtClean="0"/>
              <a:t>6.Saldo </a:t>
            </a:r>
            <a:r>
              <a:rPr lang="es-ES" sz="1300" dirty="0"/>
              <a:t>a la fecha. Señalar el monto actual que conserva de la venta del bien mueble.</a:t>
            </a:r>
            <a:endParaRPr lang="es-MX" sz="1300" dirty="0"/>
          </a:p>
          <a:p>
            <a:pPr lvl="0" algn="just"/>
            <a:r>
              <a:rPr lang="es-ES" sz="1300" dirty="0" smtClean="0"/>
              <a:t>7.Titular </a:t>
            </a:r>
            <a:r>
              <a:rPr lang="es-ES" sz="1300" dirty="0"/>
              <a:t>del bien. Seleccionar alguna de las opciones.</a:t>
            </a:r>
            <a:endParaRPr lang="es-MX" sz="1300" dirty="0"/>
          </a:p>
          <a:p>
            <a:pPr lvl="0" algn="just"/>
            <a:r>
              <a:rPr lang="es-ES" sz="1300" b="1" dirty="0"/>
              <a:t>Venta de bienes inmuebles del Declarante, Pareja y/o Dependientes Económicos.</a:t>
            </a:r>
            <a:endParaRPr lang="es-MX" sz="1300" dirty="0"/>
          </a:p>
          <a:p>
            <a:pPr lvl="0" algn="just"/>
            <a:r>
              <a:rPr lang="es-ES" sz="1300" dirty="0" smtClean="0"/>
              <a:t>1.Tipo </a:t>
            </a:r>
            <a:r>
              <a:rPr lang="es-ES" sz="1300" dirty="0"/>
              <a:t>de bien. Seleccionar el tipo de bien inmueble que se declara: casa, departamento edificio, local comercial, terreno y otro, especifique.</a:t>
            </a:r>
            <a:endParaRPr lang="es-MX" sz="1300" dirty="0"/>
          </a:p>
          <a:p>
            <a:pPr lvl="0" algn="just"/>
            <a:r>
              <a:rPr lang="es-ES" sz="1300" dirty="0" smtClean="0"/>
              <a:t>2.Ubicación </a:t>
            </a:r>
            <a:r>
              <a:rPr lang="es-ES" sz="1300" dirty="0"/>
              <a:t>del inmueble. Proporcionar los siguientes datos: calle, número exterior, número interior (si aplica), colonia o localidad, municipio o alcaldía, entidad federativa y código postal.</a:t>
            </a:r>
            <a:endParaRPr lang="es-MX" sz="1300" dirty="0"/>
          </a:p>
          <a:p>
            <a:pPr lvl="0" algn="just"/>
            <a:r>
              <a:rPr lang="es-ES" sz="1300" dirty="0" smtClean="0"/>
              <a:t>3.Superficie </a:t>
            </a:r>
            <a:r>
              <a:rPr lang="es-ES" sz="1300" dirty="0"/>
              <a:t>del terreno. Señalar en metros cuadrados la superficie total del terreno</a:t>
            </a:r>
            <a:r>
              <a:rPr lang="es-ES" sz="1300" dirty="0" smtClean="0"/>
              <a:t>.</a:t>
            </a:r>
            <a:endParaRPr lang="es-MX" sz="1300" dirty="0"/>
          </a:p>
        </p:txBody>
      </p:sp>
      <p:sp>
        <p:nvSpPr>
          <p:cNvPr id="4" name="CuadroTexto 3"/>
          <p:cNvSpPr txBox="1"/>
          <p:nvPr/>
        </p:nvSpPr>
        <p:spPr>
          <a:xfrm rot="5400000">
            <a:off x="4237803" y="-2144175"/>
            <a:ext cx="800219" cy="5088572"/>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051271" y="82101"/>
            <a:ext cx="1984453" cy="664288"/>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2731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sp>
        <p:nvSpPr>
          <p:cNvPr id="3" name="Rectángulo 2"/>
          <p:cNvSpPr/>
          <p:nvPr/>
        </p:nvSpPr>
        <p:spPr>
          <a:xfrm>
            <a:off x="295789" y="701336"/>
            <a:ext cx="8594293" cy="4112603"/>
          </a:xfrm>
          <a:prstGeom prst="rect">
            <a:avLst/>
          </a:prstGeom>
        </p:spPr>
        <p:txBody>
          <a:bodyPr wrap="square">
            <a:spAutoFit/>
          </a:bodyPr>
          <a:lstStyle/>
          <a:p>
            <a:pPr lvl="0" algn="just"/>
            <a:r>
              <a:rPr lang="es-ES" sz="1300" dirty="0"/>
              <a:t>4.Superficie de construcción. Señalar en metros cuadrados la superficie total de construcción</a:t>
            </a:r>
            <a:endParaRPr lang="es-MX" sz="1300" dirty="0"/>
          </a:p>
          <a:p>
            <a:pPr lvl="0" algn="just"/>
            <a:r>
              <a:rPr lang="es-ES" sz="1300" dirty="0"/>
              <a:t>5.Tipo de venta. Seleccionar alguna de las opciones.</a:t>
            </a:r>
            <a:endParaRPr lang="es-MX" sz="1300" dirty="0"/>
          </a:p>
          <a:p>
            <a:pPr lvl="0" algn="just"/>
            <a:r>
              <a:rPr lang="es-ES" sz="1300" dirty="0"/>
              <a:t>6.Fecha de venta. Señalar la fecha de venta del inmueble, conforme al documento con el que se acredita la propiedad.</a:t>
            </a:r>
            <a:endParaRPr lang="es-MX" sz="1300" dirty="0"/>
          </a:p>
          <a:p>
            <a:pPr lvl="0" algn="just"/>
            <a:r>
              <a:rPr lang="es-ES" sz="1300" dirty="0"/>
              <a:t>7.Valor de venta. Proporcionar el monto de venta, conforme al documento con el que se       acredita la venta del bien inmueble.</a:t>
            </a:r>
            <a:endParaRPr lang="es-MX" sz="1300" dirty="0"/>
          </a:p>
          <a:p>
            <a:pPr lvl="0" algn="just"/>
            <a:r>
              <a:rPr lang="es-ES" sz="1300" dirty="0"/>
              <a:t>8.Titular del inmueble. Seleccionar alguna de las opciones</a:t>
            </a:r>
            <a:r>
              <a:rPr lang="es-ES" sz="1300" dirty="0" smtClean="0"/>
              <a:t>.</a:t>
            </a:r>
          </a:p>
          <a:p>
            <a:pPr lvl="0" algn="just"/>
            <a:r>
              <a:rPr lang="es-ES" sz="1300" b="1" dirty="0"/>
              <a:t>Disminución de bienes inmuebles del Declarante, Cónyuge y/o Dependientes Económicos.</a:t>
            </a:r>
            <a:endParaRPr lang="es-MX" sz="1300" dirty="0"/>
          </a:p>
          <a:p>
            <a:pPr lvl="0" algn="just"/>
            <a:r>
              <a:rPr lang="es-ES" sz="1300" dirty="0" smtClean="0"/>
              <a:t>1.Tipo </a:t>
            </a:r>
            <a:r>
              <a:rPr lang="es-ES" sz="1300" dirty="0"/>
              <a:t>de inmueble. Seleccionar el tipo de bien inmueble que se declara: casa, departamento edificio, local comercial, bodega, terreno y otro, especifique.</a:t>
            </a:r>
            <a:endParaRPr lang="es-MX" sz="1300" dirty="0"/>
          </a:p>
          <a:p>
            <a:pPr lvl="0" algn="just"/>
            <a:r>
              <a:rPr lang="es-ES" sz="1300" dirty="0" smtClean="0"/>
              <a:t>2.Ubicación </a:t>
            </a:r>
            <a:r>
              <a:rPr lang="es-ES" sz="1300" dirty="0"/>
              <a:t>del inmueble. Proporcionar los siguientes datos: calle, número exterior, número interior (si aplica), colonia o localidad, municipio o alcaldía, entidad federativa y código postal.</a:t>
            </a:r>
            <a:endParaRPr lang="es-MX" sz="1300" dirty="0"/>
          </a:p>
          <a:p>
            <a:pPr lvl="0" algn="just"/>
            <a:r>
              <a:rPr lang="es-ES" sz="1300" dirty="0" smtClean="0"/>
              <a:t>3.Superficie </a:t>
            </a:r>
            <a:r>
              <a:rPr lang="es-ES" sz="1300" dirty="0"/>
              <a:t>del terreno. Señalar en metros cuadrados la superficie total del terreno.</a:t>
            </a:r>
            <a:endParaRPr lang="es-MX" sz="1300" dirty="0"/>
          </a:p>
          <a:p>
            <a:pPr lvl="0" algn="just"/>
            <a:r>
              <a:rPr lang="es-ES" sz="1300" dirty="0" smtClean="0"/>
              <a:t>4.Superficie </a:t>
            </a:r>
            <a:r>
              <a:rPr lang="es-ES" sz="1300" dirty="0"/>
              <a:t>de construcción. Señalar en metros cuadrados la superficie total de construcción</a:t>
            </a:r>
            <a:endParaRPr lang="es-MX" sz="1300" dirty="0"/>
          </a:p>
          <a:p>
            <a:pPr lvl="0" algn="just"/>
            <a:r>
              <a:rPr lang="es-ES" sz="1300" dirty="0" smtClean="0"/>
              <a:t>5.Fecha </a:t>
            </a:r>
            <a:r>
              <a:rPr lang="es-ES" sz="1300" dirty="0"/>
              <a:t>de movimiento. Señalar la fecha de movimiento del inmueble, conforme al documento con el que se acredita la propiedad.</a:t>
            </a:r>
            <a:endParaRPr lang="es-MX" sz="1300" dirty="0"/>
          </a:p>
          <a:p>
            <a:pPr lvl="0" algn="just"/>
            <a:r>
              <a:rPr lang="es-ES" sz="1300" dirty="0" smtClean="0"/>
              <a:t>6.Tipo </a:t>
            </a:r>
            <a:r>
              <a:rPr lang="es-ES" sz="1300" dirty="0"/>
              <a:t>de movimiento. Seleccionar el tipo movimiento que se declara: donación, crédito y otro.</a:t>
            </a:r>
            <a:endParaRPr lang="es-MX" sz="1300" dirty="0"/>
          </a:p>
          <a:p>
            <a:pPr lvl="0" algn="just"/>
            <a:r>
              <a:rPr lang="es-ES" sz="1300" dirty="0" smtClean="0"/>
              <a:t>7.Valor </a:t>
            </a:r>
            <a:r>
              <a:rPr lang="es-ES" sz="1300" dirty="0"/>
              <a:t>del bien. Proporcionar el monto del bien, conforme al documento con el que se acredita el movimiento del bien inmueble.</a:t>
            </a:r>
            <a:endParaRPr lang="es-MX" sz="1300" dirty="0"/>
          </a:p>
          <a:p>
            <a:pPr lvl="0" algn="just"/>
            <a:r>
              <a:rPr lang="es-ES" sz="1300" dirty="0" smtClean="0"/>
              <a:t>8.Titular </a:t>
            </a:r>
            <a:r>
              <a:rPr lang="es-ES" sz="1300" dirty="0"/>
              <a:t>del inmueble. Seleccionar alguna de las opciones</a:t>
            </a:r>
            <a:r>
              <a:rPr lang="es-ES" sz="1300" dirty="0" smtClean="0"/>
              <a:t>.</a:t>
            </a:r>
            <a:endParaRPr lang="es-MX" sz="1300" dirty="0"/>
          </a:p>
        </p:txBody>
      </p:sp>
      <p:sp>
        <p:nvSpPr>
          <p:cNvPr id="4" name="CuadroTexto 3"/>
          <p:cNvSpPr txBox="1"/>
          <p:nvPr/>
        </p:nvSpPr>
        <p:spPr>
          <a:xfrm rot="5400000">
            <a:off x="4192827" y="-2099199"/>
            <a:ext cx="800219" cy="499861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092246" y="58193"/>
            <a:ext cx="1979902" cy="643143"/>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59631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p:sp>
        <p:nvSpPr>
          <p:cNvPr id="3" name="CuadroTexto 2"/>
          <p:cNvSpPr txBox="1"/>
          <p:nvPr/>
        </p:nvSpPr>
        <p:spPr>
          <a:xfrm rot="5400000">
            <a:off x="4162989" y="-2069361"/>
            <a:ext cx="800219" cy="4938943"/>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sp>
        <p:nvSpPr>
          <p:cNvPr id="5" name="Rectángulo 4"/>
          <p:cNvSpPr/>
          <p:nvPr/>
        </p:nvSpPr>
        <p:spPr>
          <a:xfrm>
            <a:off x="344389" y="800220"/>
            <a:ext cx="8437418" cy="3493264"/>
          </a:xfrm>
          <a:prstGeom prst="rect">
            <a:avLst/>
          </a:prstGeom>
        </p:spPr>
        <p:txBody>
          <a:bodyPr wrap="square">
            <a:spAutoFit/>
          </a:bodyPr>
          <a:lstStyle/>
          <a:p>
            <a:r>
              <a:rPr lang="es-ES" sz="1300" b="1" dirty="0" smtClean="0"/>
              <a:t>Datos </a:t>
            </a:r>
            <a:r>
              <a:rPr lang="es-ES" sz="1300" b="1" dirty="0"/>
              <a:t>del Cónyuge y/o Dependientes Económicos.</a:t>
            </a:r>
          </a:p>
          <a:p>
            <a:r>
              <a:rPr lang="es-ES" sz="1300" dirty="0" smtClean="0"/>
              <a:t>1.Nombre(s</a:t>
            </a:r>
            <a:r>
              <a:rPr lang="es-ES" sz="1300" dirty="0"/>
              <a:t>), primer y segundo apellidos. Escribir el nombre o los nombres completos, así como los apellidos completos.</a:t>
            </a:r>
          </a:p>
          <a:p>
            <a:r>
              <a:rPr lang="es-ES" sz="1300" dirty="0" smtClean="0"/>
              <a:t>2.Edad</a:t>
            </a:r>
            <a:r>
              <a:rPr lang="es-ES" sz="1300" dirty="0"/>
              <a:t>. Edad actual del dependiente.</a:t>
            </a:r>
          </a:p>
          <a:p>
            <a:r>
              <a:rPr lang="es-ES" sz="1300" dirty="0" smtClean="0"/>
              <a:t>3.Sexo</a:t>
            </a:r>
            <a:r>
              <a:rPr lang="es-ES" sz="1300" dirty="0"/>
              <a:t>. Deberá indicar con la siguiente determinación FE (femenino) y MA (masculino).</a:t>
            </a:r>
          </a:p>
          <a:p>
            <a:r>
              <a:rPr lang="es-ES" sz="1300" dirty="0" smtClean="0"/>
              <a:t>4.Parentesco</a:t>
            </a:r>
            <a:r>
              <a:rPr lang="es-ES" sz="1300" dirty="0"/>
              <a:t>. Señalar la relación o vinculo del parentesco con el Declarante.</a:t>
            </a:r>
          </a:p>
          <a:p>
            <a:r>
              <a:rPr lang="es-ES" sz="1300" dirty="0" smtClean="0"/>
              <a:t>5.Domicilio</a:t>
            </a:r>
            <a:r>
              <a:rPr lang="es-ES" sz="1300" dirty="0"/>
              <a:t>. Proporcionar los siguientes datos: calle, número exterior, número interior (si aplica), colonia o localidad, municipio o alcaldía, entidad federativa y código postal</a:t>
            </a:r>
            <a:r>
              <a:rPr lang="es-ES" sz="1300" dirty="0" smtClean="0"/>
              <a:t>.</a:t>
            </a:r>
          </a:p>
          <a:p>
            <a:pPr lvl="0"/>
            <a:r>
              <a:rPr lang="es-ES" sz="1300" b="1" dirty="0"/>
              <a:t>Aclaraciones/observaciones.</a:t>
            </a:r>
            <a:r>
              <a:rPr lang="es-ES" sz="1300" dirty="0"/>
              <a:t> </a:t>
            </a:r>
            <a:endParaRPr lang="es-MX" sz="1300" dirty="0"/>
          </a:p>
          <a:p>
            <a:pPr lvl="0"/>
            <a:r>
              <a:rPr lang="es-ES" sz="1300" dirty="0" smtClean="0"/>
              <a:t>1.En </a:t>
            </a:r>
            <a:r>
              <a:rPr lang="es-ES" sz="1300" dirty="0"/>
              <a:t>este espacio el Declarante podrá realizar las aclaraciones u observaciones que considere pertinentes.</a:t>
            </a:r>
            <a:endParaRPr lang="es-MX" sz="1300" dirty="0"/>
          </a:p>
          <a:p>
            <a:pPr lvl="0"/>
            <a:r>
              <a:rPr lang="es-ES" sz="1300" b="1" dirty="0"/>
              <a:t>Fundamentación y </a:t>
            </a:r>
            <a:r>
              <a:rPr lang="es-ES" sz="1300" b="1" dirty="0" smtClean="0"/>
              <a:t>notificación de la actualización de versión pública. </a:t>
            </a:r>
            <a:endParaRPr lang="es-MX" sz="1300" b="1" dirty="0" smtClean="0"/>
          </a:p>
          <a:p>
            <a:pPr lvl="0"/>
            <a:r>
              <a:rPr lang="es-ES" sz="1300" dirty="0" smtClean="0"/>
              <a:t>2.Fundamento legal que obliga publicación en versión pública de todas las declaraciones.</a:t>
            </a:r>
          </a:p>
          <a:p>
            <a:pPr lvl="0"/>
            <a:r>
              <a:rPr lang="es-ES" sz="1300" dirty="0" smtClean="0"/>
              <a:t>3.Sello</a:t>
            </a:r>
            <a:r>
              <a:rPr lang="es-ES" sz="1300" dirty="0"/>
              <a:t>. En este apartado se deja en blanco para plasmar el sello de recibido por parte de la Contraloría General.</a:t>
            </a:r>
            <a:endParaRPr lang="es-MX" sz="1300" dirty="0"/>
          </a:p>
          <a:p>
            <a:pPr lvl="0"/>
            <a:r>
              <a:rPr lang="es-ES" sz="1300" dirty="0" smtClean="0"/>
              <a:t>4.Fecha</a:t>
            </a:r>
            <a:r>
              <a:rPr lang="es-ES" sz="1300" dirty="0"/>
              <a:t>. En este apartado el declarante deberá anotar la fecha en que entrega la declaración.</a:t>
            </a:r>
            <a:endParaRPr lang="es-MX" sz="1300" dirty="0"/>
          </a:p>
          <a:p>
            <a:pPr lvl="0"/>
            <a:r>
              <a:rPr lang="es-ES" sz="1300" dirty="0" smtClean="0"/>
              <a:t>5.Lugar</a:t>
            </a:r>
            <a:r>
              <a:rPr lang="es-ES" sz="1300" dirty="0"/>
              <a:t>. En este apartado el declarante deberá anotar el lugar en que se encuentra adscrito su lugar de trabajo.</a:t>
            </a:r>
            <a:endParaRPr lang="es-MX" sz="1300" dirty="0"/>
          </a:p>
          <a:p>
            <a:pPr lvl="0"/>
            <a:r>
              <a:rPr lang="es-ES" sz="1300" dirty="0" smtClean="0"/>
              <a:t>6.Firma </a:t>
            </a:r>
            <a:r>
              <a:rPr lang="es-ES" sz="1300" dirty="0"/>
              <a:t>del Declarante. En este apartado el declarante deberá plasmar la firma autógrafa y en tinta azul</a:t>
            </a:r>
            <a:r>
              <a:rPr lang="es-ES" sz="1300" dirty="0" smtClean="0"/>
              <a:t>.</a:t>
            </a:r>
            <a:endParaRPr lang="es-MX" sz="1300" dirty="0"/>
          </a:p>
        </p:txBody>
      </p:sp>
      <p:grpSp>
        <p:nvGrpSpPr>
          <p:cNvPr id="6" name="Grupo 5"/>
          <p:cNvGrpSpPr/>
          <p:nvPr/>
        </p:nvGrpSpPr>
        <p:grpSpPr>
          <a:xfrm>
            <a:off x="7099067" y="82102"/>
            <a:ext cx="1980544" cy="718118"/>
            <a:chOff x="6694233" y="148833"/>
            <a:chExt cx="2241594" cy="949034"/>
          </a:xfrm>
        </p:grpSpPr>
        <p:grpSp>
          <p:nvGrpSpPr>
            <p:cNvPr id="7" name="Grupo 6"/>
            <p:cNvGrpSpPr>
              <a:grpSpLocks/>
            </p:cNvGrpSpPr>
            <p:nvPr/>
          </p:nvGrpSpPr>
          <p:grpSpPr bwMode="auto">
            <a:xfrm>
              <a:off x="6694233" y="148833"/>
              <a:ext cx="1093339" cy="949034"/>
              <a:chOff x="0" y="0"/>
              <a:chExt cx="1026807" cy="706440"/>
            </a:xfrm>
          </p:grpSpPr>
          <p:pic>
            <p:nvPicPr>
              <p:cNvPr id="9" name="Imagen 8"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8" name="Imagen 7"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1137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pic>
        <p:nvPicPr>
          <p:cNvPr id="3" name="Imagen 2"/>
          <p:cNvPicPr>
            <a:picLocks noChangeAspect="1"/>
          </p:cNvPicPr>
          <p:nvPr/>
        </p:nvPicPr>
        <p:blipFill>
          <a:blip r:embed="rId2"/>
          <a:stretch>
            <a:fillRect/>
          </a:stretch>
        </p:blipFill>
        <p:spPr>
          <a:xfrm>
            <a:off x="2231472" y="1"/>
            <a:ext cx="4867597" cy="5143500"/>
          </a:xfrm>
          <a:prstGeom prst="rect">
            <a:avLst/>
          </a:prstGeom>
        </p:spPr>
      </p:pic>
      <p:sp>
        <p:nvSpPr>
          <p:cNvPr id="4" name="CuadroTexto 3"/>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107381" y="69318"/>
            <a:ext cx="1998020" cy="786769"/>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44678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pic>
        <p:nvPicPr>
          <p:cNvPr id="3" name="Imagen 2"/>
          <p:cNvPicPr>
            <a:picLocks noChangeAspect="1"/>
          </p:cNvPicPr>
          <p:nvPr/>
        </p:nvPicPr>
        <p:blipFill>
          <a:blip r:embed="rId2"/>
          <a:stretch>
            <a:fillRect/>
          </a:stretch>
        </p:blipFill>
        <p:spPr>
          <a:xfrm>
            <a:off x="2223083" y="0"/>
            <a:ext cx="4907559" cy="5134280"/>
          </a:xfrm>
          <a:prstGeom prst="rect">
            <a:avLst/>
          </a:prstGeom>
        </p:spPr>
      </p:pic>
      <p:sp>
        <p:nvSpPr>
          <p:cNvPr id="4" name="CuadroTexto 3"/>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10" name="Grupo 9"/>
          <p:cNvGrpSpPr/>
          <p:nvPr/>
        </p:nvGrpSpPr>
        <p:grpSpPr>
          <a:xfrm>
            <a:off x="7107381" y="69318"/>
            <a:ext cx="1998020" cy="786769"/>
            <a:chOff x="6694233" y="148833"/>
            <a:chExt cx="2241594" cy="949034"/>
          </a:xfrm>
        </p:grpSpPr>
        <p:grpSp>
          <p:nvGrpSpPr>
            <p:cNvPr id="11" name="Grupo 10"/>
            <p:cNvGrpSpPr>
              <a:grpSpLocks/>
            </p:cNvGrpSpPr>
            <p:nvPr/>
          </p:nvGrpSpPr>
          <p:grpSpPr bwMode="auto">
            <a:xfrm>
              <a:off x="6694233" y="148833"/>
              <a:ext cx="1093339" cy="949034"/>
              <a:chOff x="0" y="0"/>
              <a:chExt cx="1026807" cy="706440"/>
            </a:xfrm>
          </p:grpSpPr>
          <p:pic>
            <p:nvPicPr>
              <p:cNvPr id="13" name="Imagen 12" descr="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2" name="Imagen 11" descr="Descripción: Imagen1"/>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983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pic>
        <p:nvPicPr>
          <p:cNvPr id="4" name="Imagen 3"/>
          <p:cNvPicPr>
            <a:picLocks noChangeAspect="1"/>
          </p:cNvPicPr>
          <p:nvPr/>
        </p:nvPicPr>
        <p:blipFill>
          <a:blip r:embed="rId2"/>
          <a:stretch>
            <a:fillRect/>
          </a:stretch>
        </p:blipFill>
        <p:spPr>
          <a:xfrm>
            <a:off x="2187504" y="0"/>
            <a:ext cx="4963456" cy="5143500"/>
          </a:xfrm>
          <a:prstGeom prst="rect">
            <a:avLst/>
          </a:prstGeom>
        </p:spPr>
      </p:pic>
      <p:sp>
        <p:nvSpPr>
          <p:cNvPr id="24" name="CuadroTexto 23"/>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11" name="Grupo 10"/>
          <p:cNvGrpSpPr/>
          <p:nvPr/>
        </p:nvGrpSpPr>
        <p:grpSpPr>
          <a:xfrm>
            <a:off x="7107381" y="69318"/>
            <a:ext cx="1998020" cy="786769"/>
            <a:chOff x="6694233" y="148833"/>
            <a:chExt cx="2241594" cy="949034"/>
          </a:xfrm>
        </p:grpSpPr>
        <p:grpSp>
          <p:nvGrpSpPr>
            <p:cNvPr id="12" name="Grupo 11"/>
            <p:cNvGrpSpPr>
              <a:grpSpLocks/>
            </p:cNvGrpSpPr>
            <p:nvPr/>
          </p:nvGrpSpPr>
          <p:grpSpPr bwMode="auto">
            <a:xfrm>
              <a:off x="6694233" y="148833"/>
              <a:ext cx="1093339" cy="949034"/>
              <a:chOff x="0" y="0"/>
              <a:chExt cx="1026807" cy="706440"/>
            </a:xfrm>
          </p:grpSpPr>
          <p:pic>
            <p:nvPicPr>
              <p:cNvPr id="14" name="Imagen 13" descr="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3" name="Imagen 12" descr="Descripción: Imagen1"/>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5496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a:t>
            </a:fld>
            <a:endParaRPr lang="es-MX"/>
          </a:p>
        </p:txBody>
      </p:sp>
      <p:sp>
        <p:nvSpPr>
          <p:cNvPr id="3" name="Google Shape;236;p16"/>
          <p:cNvSpPr txBox="1">
            <a:spLocks/>
          </p:cNvSpPr>
          <p:nvPr/>
        </p:nvSpPr>
        <p:spPr>
          <a:xfrm>
            <a:off x="3633034" y="77105"/>
            <a:ext cx="2027917" cy="44491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400" b="1" dirty="0" smtClean="0"/>
              <a:t>OBJETIVO</a:t>
            </a:r>
            <a:endParaRPr lang="es-MX" sz="2400" b="1" dirty="0"/>
          </a:p>
        </p:txBody>
      </p:sp>
      <p:grpSp>
        <p:nvGrpSpPr>
          <p:cNvPr id="128" name="Grupo 127"/>
          <p:cNvGrpSpPr/>
          <p:nvPr/>
        </p:nvGrpSpPr>
        <p:grpSpPr>
          <a:xfrm>
            <a:off x="53341" y="1268122"/>
            <a:ext cx="3482340" cy="3382380"/>
            <a:chOff x="-1753895" y="693542"/>
            <a:chExt cx="5188920" cy="4234016"/>
          </a:xfrm>
        </p:grpSpPr>
        <p:grpSp>
          <p:nvGrpSpPr>
            <p:cNvPr id="93" name="Google Shape;1475;p48"/>
            <p:cNvGrpSpPr/>
            <p:nvPr/>
          </p:nvGrpSpPr>
          <p:grpSpPr>
            <a:xfrm>
              <a:off x="-734938" y="1460110"/>
              <a:ext cx="1998832" cy="2714757"/>
              <a:chOff x="7993066" y="1269581"/>
              <a:chExt cx="1696424" cy="2760813"/>
            </a:xfrm>
          </p:grpSpPr>
          <p:grpSp>
            <p:nvGrpSpPr>
              <p:cNvPr id="94" name="Google Shape;1476;p48"/>
              <p:cNvGrpSpPr/>
              <p:nvPr/>
            </p:nvGrpSpPr>
            <p:grpSpPr>
              <a:xfrm>
                <a:off x="7993066" y="1290458"/>
                <a:ext cx="1696424" cy="2732288"/>
                <a:chOff x="36416175" y="-19369250"/>
                <a:chExt cx="2167400" cy="3490850"/>
              </a:xfrm>
            </p:grpSpPr>
            <p:sp>
              <p:nvSpPr>
                <p:cNvPr id="102" name="Google Shape;1477;p48"/>
                <p:cNvSpPr/>
                <p:nvPr/>
              </p:nvSpPr>
              <p:spPr>
                <a:xfrm>
                  <a:off x="36416175" y="-19369250"/>
                  <a:ext cx="2167400" cy="2842875"/>
                </a:xfrm>
                <a:custGeom>
                  <a:avLst/>
                  <a:gdLst/>
                  <a:ahLst/>
                  <a:cxnLst/>
                  <a:rect l="l" t="t" r="r" b="b"/>
                  <a:pathLst>
                    <a:path w="86696" h="113715" extrusionOk="0">
                      <a:moveTo>
                        <a:pt x="43332" y="0"/>
                      </a:moveTo>
                      <a:cubicBezTo>
                        <a:pt x="19414" y="0"/>
                        <a:pt x="1" y="23150"/>
                        <a:pt x="1" y="51671"/>
                      </a:cubicBezTo>
                      <a:cubicBezTo>
                        <a:pt x="1" y="72385"/>
                        <a:pt x="10241" y="90265"/>
                        <a:pt x="25018" y="98504"/>
                      </a:cubicBezTo>
                      <a:lnTo>
                        <a:pt x="25018" y="113715"/>
                      </a:lnTo>
                      <a:lnTo>
                        <a:pt x="61678" y="113715"/>
                      </a:lnTo>
                      <a:lnTo>
                        <a:pt x="61678" y="98504"/>
                      </a:lnTo>
                      <a:cubicBezTo>
                        <a:pt x="76455" y="90265"/>
                        <a:pt x="86696" y="72385"/>
                        <a:pt x="86696" y="51671"/>
                      </a:cubicBezTo>
                      <a:cubicBezTo>
                        <a:pt x="86663" y="23117"/>
                        <a:pt x="67282" y="0"/>
                        <a:pt x="43332" y="0"/>
                      </a:cubicBezTo>
                      <a:close/>
                    </a:path>
                  </a:pathLst>
                </a:custGeom>
                <a:solidFill>
                  <a:srgbClr val="FAE0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3" name="Google Shape;1478;p48"/>
                <p:cNvSpPr/>
                <p:nvPr/>
              </p:nvSpPr>
              <p:spPr>
                <a:xfrm>
                  <a:off x="37032450" y="-16466350"/>
                  <a:ext cx="934850" cy="176000"/>
                </a:xfrm>
                <a:custGeom>
                  <a:avLst/>
                  <a:gdLst/>
                  <a:ahLst/>
                  <a:cxnLst/>
                  <a:rect l="l" t="t" r="r" b="b"/>
                  <a:pathLst>
                    <a:path w="37394" h="7040" extrusionOk="0">
                      <a:moveTo>
                        <a:pt x="1" y="1"/>
                      </a:moveTo>
                      <a:lnTo>
                        <a:pt x="1" y="7039"/>
                      </a:lnTo>
                      <a:lnTo>
                        <a:pt x="37394" y="7039"/>
                      </a:lnTo>
                      <a:lnTo>
                        <a:pt x="37394" y="1"/>
                      </a:lnTo>
                      <a:close/>
                    </a:path>
                  </a:pathLst>
                </a:custGeom>
                <a:solidFill>
                  <a:srgbClr val="FAE0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4" name="Google Shape;1479;p48"/>
                <p:cNvSpPr/>
                <p:nvPr/>
              </p:nvSpPr>
              <p:spPr>
                <a:xfrm>
                  <a:off x="37032450" y="-16235350"/>
                  <a:ext cx="934850" cy="175975"/>
                </a:xfrm>
                <a:custGeom>
                  <a:avLst/>
                  <a:gdLst/>
                  <a:ahLst/>
                  <a:cxnLst/>
                  <a:rect l="l" t="t" r="r" b="b"/>
                  <a:pathLst>
                    <a:path w="37394" h="7039" extrusionOk="0">
                      <a:moveTo>
                        <a:pt x="1" y="1"/>
                      </a:moveTo>
                      <a:lnTo>
                        <a:pt x="1" y="7039"/>
                      </a:lnTo>
                      <a:lnTo>
                        <a:pt x="37394" y="7039"/>
                      </a:lnTo>
                      <a:lnTo>
                        <a:pt x="37394" y="1"/>
                      </a:lnTo>
                      <a:close/>
                    </a:path>
                  </a:pathLst>
                </a:custGeom>
                <a:solidFill>
                  <a:srgbClr val="FAE0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5" name="Google Shape;1480;p48"/>
                <p:cNvSpPr/>
                <p:nvPr/>
              </p:nvSpPr>
              <p:spPr>
                <a:xfrm>
                  <a:off x="37280125" y="-15991850"/>
                  <a:ext cx="451175" cy="113450"/>
                </a:xfrm>
                <a:custGeom>
                  <a:avLst/>
                  <a:gdLst/>
                  <a:ahLst/>
                  <a:cxnLst/>
                  <a:rect l="l" t="t" r="r" b="b"/>
                  <a:pathLst>
                    <a:path w="18047" h="4538" extrusionOk="0">
                      <a:moveTo>
                        <a:pt x="1" y="1"/>
                      </a:moveTo>
                      <a:lnTo>
                        <a:pt x="1" y="4538"/>
                      </a:lnTo>
                      <a:lnTo>
                        <a:pt x="18047" y="4538"/>
                      </a:lnTo>
                      <a:lnTo>
                        <a:pt x="18047" y="1"/>
                      </a:lnTo>
                      <a:close/>
                    </a:path>
                  </a:pathLst>
                </a:custGeom>
                <a:solidFill>
                  <a:srgbClr val="FAE0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95" name="Google Shape;1481;p48"/>
              <p:cNvGrpSpPr/>
              <p:nvPr/>
            </p:nvGrpSpPr>
            <p:grpSpPr>
              <a:xfrm flipH="1">
                <a:off x="7996654" y="1269581"/>
                <a:ext cx="1689696" cy="2760813"/>
                <a:chOff x="-845626" y="1269581"/>
                <a:chExt cx="1689696" cy="2760813"/>
              </a:xfrm>
            </p:grpSpPr>
            <p:sp>
              <p:nvSpPr>
                <p:cNvPr id="96" name="Google Shape;1482;p48"/>
                <p:cNvSpPr/>
                <p:nvPr/>
              </p:nvSpPr>
              <p:spPr>
                <a:xfrm>
                  <a:off x="-845626" y="1269581"/>
                  <a:ext cx="1689696" cy="2216789"/>
                </a:xfrm>
                <a:custGeom>
                  <a:avLst/>
                  <a:gdLst/>
                  <a:ahLst/>
                  <a:cxnLst/>
                  <a:rect l="l" t="t" r="r" b="b"/>
                  <a:pathLst>
                    <a:path w="77956" h="102274" fill="none" extrusionOk="0">
                      <a:moveTo>
                        <a:pt x="77956" y="46467"/>
                      </a:moveTo>
                      <a:cubicBezTo>
                        <a:pt x="77956" y="20815"/>
                        <a:pt x="60510" y="0"/>
                        <a:pt x="38961" y="0"/>
                      </a:cubicBezTo>
                      <a:cubicBezTo>
                        <a:pt x="17446" y="0"/>
                        <a:pt x="0" y="20815"/>
                        <a:pt x="0" y="46467"/>
                      </a:cubicBezTo>
                      <a:cubicBezTo>
                        <a:pt x="0" y="65114"/>
                        <a:pt x="9207" y="81192"/>
                        <a:pt x="22483" y="88597"/>
                      </a:cubicBezTo>
                      <a:lnTo>
                        <a:pt x="22483" y="102274"/>
                      </a:lnTo>
                      <a:lnTo>
                        <a:pt x="55473" y="102274"/>
                      </a:lnTo>
                      <a:lnTo>
                        <a:pt x="55473" y="88597"/>
                      </a:lnTo>
                      <a:cubicBezTo>
                        <a:pt x="68749" y="81192"/>
                        <a:pt x="77956" y="65114"/>
                        <a:pt x="77956" y="46467"/>
                      </a:cubicBezTo>
                      <a:close/>
                    </a:path>
                  </a:pathLst>
                </a:custGeom>
                <a:noFill/>
                <a:ln w="39200" cap="flat" cmpd="sng">
                  <a:solidFill>
                    <a:srgbClr val="FCB52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Google Shape;1483;p48"/>
                <p:cNvSpPr/>
                <p:nvPr/>
              </p:nvSpPr>
              <p:spPr>
                <a:xfrm>
                  <a:off x="-365544" y="3550516"/>
                  <a:ext cx="729537" cy="137398"/>
                </a:xfrm>
                <a:custGeom>
                  <a:avLst/>
                  <a:gdLst/>
                  <a:ahLst/>
                  <a:cxnLst/>
                  <a:rect l="l" t="t" r="r" b="b"/>
                  <a:pathLst>
                    <a:path w="33658" h="6339" fill="none" extrusionOk="0">
                      <a:moveTo>
                        <a:pt x="0" y="1"/>
                      </a:moveTo>
                      <a:lnTo>
                        <a:pt x="33658" y="1"/>
                      </a:lnTo>
                      <a:lnTo>
                        <a:pt x="33658" y="6339"/>
                      </a:lnTo>
                      <a:lnTo>
                        <a:pt x="0" y="6339"/>
                      </a:lnTo>
                      <a:close/>
                    </a:path>
                  </a:pathLst>
                </a:custGeom>
                <a:noFill/>
                <a:ln w="39200" cap="flat" cmpd="sng">
                  <a:solidFill>
                    <a:srgbClr val="FCB52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8" name="Google Shape;1484;p48"/>
                <p:cNvSpPr/>
                <p:nvPr/>
              </p:nvSpPr>
              <p:spPr>
                <a:xfrm>
                  <a:off x="-365544" y="3747709"/>
                  <a:ext cx="729537" cy="137398"/>
                </a:xfrm>
                <a:custGeom>
                  <a:avLst/>
                  <a:gdLst/>
                  <a:ahLst/>
                  <a:cxnLst/>
                  <a:rect l="l" t="t" r="r" b="b"/>
                  <a:pathLst>
                    <a:path w="33658" h="6339" fill="none" extrusionOk="0">
                      <a:moveTo>
                        <a:pt x="0" y="1"/>
                      </a:moveTo>
                      <a:lnTo>
                        <a:pt x="33658" y="1"/>
                      </a:lnTo>
                      <a:lnTo>
                        <a:pt x="33658" y="6339"/>
                      </a:lnTo>
                      <a:lnTo>
                        <a:pt x="0" y="6339"/>
                      </a:lnTo>
                      <a:close/>
                    </a:path>
                  </a:pathLst>
                </a:custGeom>
                <a:noFill/>
                <a:ln w="39200" cap="flat" cmpd="sng">
                  <a:solidFill>
                    <a:srgbClr val="FCB52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9" name="Google Shape;1485;p48"/>
                <p:cNvSpPr/>
                <p:nvPr/>
              </p:nvSpPr>
              <p:spPr>
                <a:xfrm>
                  <a:off x="-172505" y="3942155"/>
                  <a:ext cx="352132" cy="88239"/>
                </a:xfrm>
                <a:custGeom>
                  <a:avLst/>
                  <a:gdLst/>
                  <a:ahLst/>
                  <a:cxnLst/>
                  <a:rect l="l" t="t" r="r" b="b"/>
                  <a:pathLst>
                    <a:path w="16246" h="4071" fill="none" extrusionOk="0">
                      <a:moveTo>
                        <a:pt x="1" y="1"/>
                      </a:moveTo>
                      <a:lnTo>
                        <a:pt x="16246" y="1"/>
                      </a:lnTo>
                      <a:lnTo>
                        <a:pt x="16246" y="4070"/>
                      </a:lnTo>
                      <a:lnTo>
                        <a:pt x="1" y="4070"/>
                      </a:lnTo>
                      <a:close/>
                    </a:path>
                  </a:pathLst>
                </a:custGeom>
                <a:noFill/>
                <a:ln w="39200" cap="flat" cmpd="sng">
                  <a:solidFill>
                    <a:srgbClr val="FCB52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0" name="Google Shape;1486;p48"/>
                <p:cNvSpPr/>
                <p:nvPr/>
              </p:nvSpPr>
              <p:spPr>
                <a:xfrm>
                  <a:off x="-202872" y="2410518"/>
                  <a:ext cx="118606" cy="1025249"/>
                </a:xfrm>
                <a:custGeom>
                  <a:avLst/>
                  <a:gdLst/>
                  <a:ahLst/>
                  <a:cxnLst/>
                  <a:rect l="l" t="t" r="r" b="b"/>
                  <a:pathLst>
                    <a:path w="5472" h="47301" fill="none" extrusionOk="0">
                      <a:moveTo>
                        <a:pt x="5471" y="47301"/>
                      </a:moveTo>
                      <a:lnTo>
                        <a:pt x="5471" y="2769"/>
                      </a:lnTo>
                      <a:cubicBezTo>
                        <a:pt x="5471" y="1234"/>
                        <a:pt x="4270" y="0"/>
                        <a:pt x="2736" y="0"/>
                      </a:cubicBezTo>
                      <a:lnTo>
                        <a:pt x="2736" y="0"/>
                      </a:lnTo>
                      <a:cubicBezTo>
                        <a:pt x="1235" y="0"/>
                        <a:pt x="1" y="1234"/>
                        <a:pt x="1" y="2769"/>
                      </a:cubicBezTo>
                      <a:lnTo>
                        <a:pt x="1" y="3669"/>
                      </a:lnTo>
                    </a:path>
                  </a:pathLst>
                </a:custGeom>
                <a:noFill/>
                <a:ln w="39200" cap="flat" cmpd="sng">
                  <a:solidFill>
                    <a:srgbClr val="FCB52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1" name="Google Shape;1487;p48"/>
                <p:cNvSpPr/>
                <p:nvPr/>
              </p:nvSpPr>
              <p:spPr>
                <a:xfrm>
                  <a:off x="78385" y="2410518"/>
                  <a:ext cx="119321" cy="1025249"/>
                </a:xfrm>
                <a:custGeom>
                  <a:avLst/>
                  <a:gdLst/>
                  <a:ahLst/>
                  <a:cxnLst/>
                  <a:rect l="l" t="t" r="r" b="b"/>
                  <a:pathLst>
                    <a:path w="5505" h="47301" fill="none" extrusionOk="0">
                      <a:moveTo>
                        <a:pt x="1" y="47301"/>
                      </a:moveTo>
                      <a:lnTo>
                        <a:pt x="1" y="2769"/>
                      </a:lnTo>
                      <a:cubicBezTo>
                        <a:pt x="1" y="1234"/>
                        <a:pt x="1235" y="0"/>
                        <a:pt x="2769" y="0"/>
                      </a:cubicBezTo>
                      <a:lnTo>
                        <a:pt x="2769" y="0"/>
                      </a:lnTo>
                      <a:cubicBezTo>
                        <a:pt x="4270" y="0"/>
                        <a:pt x="5504" y="1234"/>
                        <a:pt x="5504" y="2769"/>
                      </a:cubicBezTo>
                      <a:lnTo>
                        <a:pt x="5504" y="3669"/>
                      </a:lnTo>
                    </a:path>
                  </a:pathLst>
                </a:custGeom>
                <a:noFill/>
                <a:ln w="39200" cap="flat" cmpd="sng">
                  <a:solidFill>
                    <a:srgbClr val="FCB52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126" name="Grupo 125"/>
            <p:cNvGrpSpPr/>
            <p:nvPr/>
          </p:nvGrpSpPr>
          <p:grpSpPr>
            <a:xfrm rot="10800000">
              <a:off x="1669084" y="1372348"/>
              <a:ext cx="1765941" cy="2917803"/>
              <a:chOff x="5921587" y="1072268"/>
              <a:chExt cx="1765941" cy="2917803"/>
            </a:xfrm>
          </p:grpSpPr>
          <p:grpSp>
            <p:nvGrpSpPr>
              <p:cNvPr id="87" name="Google Shape;1468;p48"/>
              <p:cNvGrpSpPr/>
              <p:nvPr/>
            </p:nvGrpSpPr>
            <p:grpSpPr>
              <a:xfrm>
                <a:off x="5921587" y="1184097"/>
                <a:ext cx="1696413" cy="2716600"/>
                <a:chOff x="6095660" y="1278100"/>
                <a:chExt cx="1696413" cy="2716600"/>
              </a:xfrm>
            </p:grpSpPr>
            <p:sp>
              <p:nvSpPr>
                <p:cNvPr id="88" name="Google Shape;1469;p48"/>
                <p:cNvSpPr/>
                <p:nvPr/>
              </p:nvSpPr>
              <p:spPr>
                <a:xfrm flipH="1">
                  <a:off x="6118216" y="1278100"/>
                  <a:ext cx="1526769" cy="22"/>
                </a:xfrm>
                <a:custGeom>
                  <a:avLst/>
                  <a:gdLst/>
                  <a:ahLst/>
                  <a:cxnLst/>
                  <a:rect l="l" t="t" r="r" b="b"/>
                  <a:pathLst>
                    <a:path w="10308" h="1" fill="none" extrusionOk="0">
                      <a:moveTo>
                        <a:pt x="1" y="0"/>
                      </a:moveTo>
                      <a:lnTo>
                        <a:pt x="10308" y="0"/>
                      </a:lnTo>
                    </a:path>
                  </a:pathLst>
                </a:custGeom>
                <a:noFill/>
                <a:ln w="28575" cap="flat"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1" name="Google Shape;1472;p48"/>
                <p:cNvSpPr/>
                <p:nvPr/>
              </p:nvSpPr>
              <p:spPr>
                <a:xfrm flipH="1">
                  <a:off x="6095660" y="3994678"/>
                  <a:ext cx="1696413" cy="22"/>
                </a:xfrm>
                <a:custGeom>
                  <a:avLst/>
                  <a:gdLst/>
                  <a:ahLst/>
                  <a:cxnLst/>
                  <a:rect l="l" t="t" r="r" b="b"/>
                  <a:pathLst>
                    <a:path w="10308" h="1" fill="none" extrusionOk="0">
                      <a:moveTo>
                        <a:pt x="1" y="1"/>
                      </a:moveTo>
                      <a:lnTo>
                        <a:pt x="10308" y="1"/>
                      </a:lnTo>
                    </a:path>
                  </a:pathLst>
                </a:custGeom>
                <a:noFill/>
                <a:ln w="28575" cap="flat"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2" name="Google Shape;1473;p48"/>
                <p:cNvSpPr/>
                <p:nvPr/>
              </p:nvSpPr>
              <p:spPr>
                <a:xfrm flipH="1">
                  <a:off x="6112571" y="2625152"/>
                  <a:ext cx="1083706" cy="22"/>
                </a:xfrm>
                <a:custGeom>
                  <a:avLst/>
                  <a:gdLst/>
                  <a:ahLst/>
                  <a:cxnLst/>
                  <a:rect l="l" t="t" r="r" b="b"/>
                  <a:pathLst>
                    <a:path w="10308" h="1" fill="none" extrusionOk="0">
                      <a:moveTo>
                        <a:pt x="0" y="0"/>
                      </a:moveTo>
                      <a:lnTo>
                        <a:pt x="10307" y="0"/>
                      </a:lnTo>
                    </a:path>
                  </a:pathLst>
                </a:custGeom>
                <a:noFill/>
                <a:ln w="28575" cap="flat"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106" name="Google Shape;1489;p48"/>
              <p:cNvGrpSpPr/>
              <p:nvPr/>
            </p:nvGrpSpPr>
            <p:grpSpPr>
              <a:xfrm>
                <a:off x="7470605" y="1072268"/>
                <a:ext cx="216923" cy="216923"/>
                <a:chOff x="7644678" y="1166271"/>
                <a:chExt cx="216923" cy="216923"/>
              </a:xfrm>
            </p:grpSpPr>
            <p:sp>
              <p:nvSpPr>
                <p:cNvPr id="107" name="Google Shape;1490;p48"/>
                <p:cNvSpPr/>
                <p:nvPr/>
              </p:nvSpPr>
              <p:spPr>
                <a:xfrm flipH="1">
                  <a:off x="7644678" y="1166271"/>
                  <a:ext cx="216923" cy="216923"/>
                </a:xfrm>
                <a:custGeom>
                  <a:avLst/>
                  <a:gdLst/>
                  <a:ahLst/>
                  <a:cxnLst/>
                  <a:rect l="l" t="t" r="r" b="b"/>
                  <a:pathLst>
                    <a:path w="10008" h="10008" extrusionOk="0">
                      <a:moveTo>
                        <a:pt x="5004" y="0"/>
                      </a:moveTo>
                      <a:cubicBezTo>
                        <a:pt x="2269" y="0"/>
                        <a:pt x="1" y="2235"/>
                        <a:pt x="1" y="5004"/>
                      </a:cubicBezTo>
                      <a:cubicBezTo>
                        <a:pt x="1" y="7773"/>
                        <a:pt x="2269" y="10008"/>
                        <a:pt x="5004" y="10008"/>
                      </a:cubicBezTo>
                      <a:cubicBezTo>
                        <a:pt x="7773" y="10008"/>
                        <a:pt x="10008" y="7773"/>
                        <a:pt x="10008" y="5004"/>
                      </a:cubicBezTo>
                      <a:cubicBezTo>
                        <a:pt x="10008" y="2235"/>
                        <a:pt x="7773" y="0"/>
                        <a:pt x="5004" y="0"/>
                      </a:cubicBezTo>
                      <a:close/>
                    </a:path>
                  </a:pathLst>
                </a:custGeom>
                <a:solidFill>
                  <a:srgbClr val="D686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8" name="Google Shape;1491;p48"/>
                <p:cNvSpPr/>
                <p:nvPr/>
              </p:nvSpPr>
              <p:spPr>
                <a:xfrm flipH="1">
                  <a:off x="7707578" y="1229172"/>
                  <a:ext cx="90406" cy="90406"/>
                </a:xfrm>
                <a:custGeom>
                  <a:avLst/>
                  <a:gdLst/>
                  <a:ahLst/>
                  <a:cxnLst/>
                  <a:rect l="l" t="t" r="r" b="b"/>
                  <a:pathLst>
                    <a:path w="4171" h="4171" extrusionOk="0">
                      <a:moveTo>
                        <a:pt x="2069" y="0"/>
                      </a:moveTo>
                      <a:cubicBezTo>
                        <a:pt x="935" y="0"/>
                        <a:pt x="1" y="934"/>
                        <a:pt x="1" y="2102"/>
                      </a:cubicBezTo>
                      <a:cubicBezTo>
                        <a:pt x="1" y="3236"/>
                        <a:pt x="935" y="4170"/>
                        <a:pt x="2069" y="4170"/>
                      </a:cubicBezTo>
                      <a:cubicBezTo>
                        <a:pt x="3237" y="4170"/>
                        <a:pt x="4171" y="3236"/>
                        <a:pt x="4171" y="2102"/>
                      </a:cubicBezTo>
                      <a:cubicBezTo>
                        <a:pt x="4171" y="934"/>
                        <a:pt x="3237" y="0"/>
                        <a:pt x="20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111" name="Google Shape;1494;p48"/>
              <p:cNvSpPr/>
              <p:nvPr/>
            </p:nvSpPr>
            <p:spPr>
              <a:xfrm flipH="1">
                <a:off x="7120400" y="1807480"/>
                <a:ext cx="96948" cy="96909"/>
              </a:xfrm>
              <a:custGeom>
                <a:avLst/>
                <a:gdLst/>
                <a:ahLst/>
                <a:cxnLst/>
                <a:rect l="l" t="t" r="r" b="b"/>
                <a:pathLst>
                  <a:path w="4437" h="4471" extrusionOk="0">
                    <a:moveTo>
                      <a:pt x="2202" y="1"/>
                    </a:moveTo>
                    <a:cubicBezTo>
                      <a:pt x="1001" y="1"/>
                      <a:pt x="0" y="1002"/>
                      <a:pt x="0" y="2236"/>
                    </a:cubicBezTo>
                    <a:cubicBezTo>
                      <a:pt x="0" y="3470"/>
                      <a:pt x="1001" y="4471"/>
                      <a:pt x="2202" y="4471"/>
                    </a:cubicBezTo>
                    <a:cubicBezTo>
                      <a:pt x="3436" y="4471"/>
                      <a:pt x="4437" y="3470"/>
                      <a:pt x="4437" y="2236"/>
                    </a:cubicBezTo>
                    <a:cubicBezTo>
                      <a:pt x="4437" y="1002"/>
                      <a:pt x="3436" y="1"/>
                      <a:pt x="2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112" name="Google Shape;1495;p48"/>
              <p:cNvGrpSpPr/>
              <p:nvPr/>
            </p:nvGrpSpPr>
            <p:grpSpPr>
              <a:xfrm flipH="1">
                <a:off x="6935902" y="2422708"/>
                <a:ext cx="216923" cy="216923"/>
                <a:chOff x="1446347" y="2466895"/>
                <a:chExt cx="216923" cy="216923"/>
              </a:xfrm>
            </p:grpSpPr>
            <p:sp>
              <p:nvSpPr>
                <p:cNvPr id="113" name="Google Shape;1496;p48"/>
                <p:cNvSpPr/>
                <p:nvPr/>
              </p:nvSpPr>
              <p:spPr>
                <a:xfrm>
                  <a:off x="1446347" y="2466895"/>
                  <a:ext cx="216923" cy="216923"/>
                </a:xfrm>
                <a:custGeom>
                  <a:avLst/>
                  <a:gdLst/>
                  <a:ahLst/>
                  <a:cxnLst/>
                  <a:rect l="l" t="t" r="r" b="b"/>
                  <a:pathLst>
                    <a:path w="10008" h="10008" extrusionOk="0">
                      <a:moveTo>
                        <a:pt x="5004" y="1"/>
                      </a:moveTo>
                      <a:cubicBezTo>
                        <a:pt x="2235" y="1"/>
                        <a:pt x="0" y="2236"/>
                        <a:pt x="0" y="5004"/>
                      </a:cubicBezTo>
                      <a:cubicBezTo>
                        <a:pt x="0" y="7773"/>
                        <a:pt x="2235" y="10008"/>
                        <a:pt x="5004" y="10008"/>
                      </a:cubicBezTo>
                      <a:cubicBezTo>
                        <a:pt x="7772" y="10008"/>
                        <a:pt x="10007" y="7773"/>
                        <a:pt x="10007" y="5004"/>
                      </a:cubicBezTo>
                      <a:cubicBezTo>
                        <a:pt x="10007" y="2236"/>
                        <a:pt x="7772" y="1"/>
                        <a:pt x="5004" y="1"/>
                      </a:cubicBezTo>
                      <a:close/>
                    </a:path>
                  </a:pathLst>
                </a:custGeom>
                <a:solidFill>
                  <a:srgbClr val="B271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4" name="Google Shape;1497;p48"/>
                <p:cNvSpPr/>
                <p:nvPr/>
              </p:nvSpPr>
              <p:spPr>
                <a:xfrm>
                  <a:off x="1506356" y="2526914"/>
                  <a:ext cx="96909" cy="96909"/>
                </a:xfrm>
                <a:custGeom>
                  <a:avLst/>
                  <a:gdLst/>
                  <a:ahLst/>
                  <a:cxnLst/>
                  <a:rect l="l" t="t" r="r" b="b"/>
                  <a:pathLst>
                    <a:path w="4471" h="4471" extrusionOk="0">
                      <a:moveTo>
                        <a:pt x="2236" y="1"/>
                      </a:moveTo>
                      <a:cubicBezTo>
                        <a:pt x="1002" y="1"/>
                        <a:pt x="1" y="1001"/>
                        <a:pt x="1" y="2235"/>
                      </a:cubicBezTo>
                      <a:cubicBezTo>
                        <a:pt x="1" y="3470"/>
                        <a:pt x="1002" y="4470"/>
                        <a:pt x="2236" y="4470"/>
                      </a:cubicBezTo>
                      <a:cubicBezTo>
                        <a:pt x="3470" y="4470"/>
                        <a:pt x="4471" y="3470"/>
                        <a:pt x="4471" y="2235"/>
                      </a:cubicBezTo>
                      <a:cubicBezTo>
                        <a:pt x="4471" y="1001"/>
                        <a:pt x="3470" y="1"/>
                        <a:pt x="22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118" name="Google Shape;1501;p48"/>
              <p:cNvGrpSpPr/>
              <p:nvPr/>
            </p:nvGrpSpPr>
            <p:grpSpPr>
              <a:xfrm>
                <a:off x="7470235" y="3773148"/>
                <a:ext cx="216923" cy="216923"/>
                <a:chOff x="7644308" y="3867151"/>
                <a:chExt cx="216923" cy="216923"/>
              </a:xfrm>
            </p:grpSpPr>
            <p:sp>
              <p:nvSpPr>
                <p:cNvPr id="119" name="Google Shape;1502;p48"/>
                <p:cNvSpPr/>
                <p:nvPr/>
              </p:nvSpPr>
              <p:spPr>
                <a:xfrm flipH="1">
                  <a:off x="7644308" y="3867151"/>
                  <a:ext cx="216923" cy="216923"/>
                </a:xfrm>
                <a:custGeom>
                  <a:avLst/>
                  <a:gdLst/>
                  <a:ahLst/>
                  <a:cxnLst/>
                  <a:rect l="l" t="t" r="r" b="b"/>
                  <a:pathLst>
                    <a:path w="10008" h="10008" extrusionOk="0">
                      <a:moveTo>
                        <a:pt x="5004" y="0"/>
                      </a:moveTo>
                      <a:cubicBezTo>
                        <a:pt x="2235" y="0"/>
                        <a:pt x="0" y="2235"/>
                        <a:pt x="0" y="5004"/>
                      </a:cubicBezTo>
                      <a:cubicBezTo>
                        <a:pt x="0" y="7772"/>
                        <a:pt x="2235" y="10007"/>
                        <a:pt x="5004" y="10007"/>
                      </a:cubicBezTo>
                      <a:cubicBezTo>
                        <a:pt x="7772" y="10007"/>
                        <a:pt x="10007" y="7772"/>
                        <a:pt x="10007" y="5004"/>
                      </a:cubicBezTo>
                      <a:cubicBezTo>
                        <a:pt x="10007" y="2235"/>
                        <a:pt x="7772" y="0"/>
                        <a:pt x="5004" y="0"/>
                      </a:cubicBezTo>
                      <a:close/>
                    </a:path>
                  </a:pathLst>
                </a:custGeom>
                <a:solidFill>
                  <a:srgbClr val="954D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0" name="Google Shape;1503;p48"/>
                <p:cNvSpPr/>
                <p:nvPr/>
              </p:nvSpPr>
              <p:spPr>
                <a:xfrm flipH="1">
                  <a:off x="7707570" y="3930053"/>
                  <a:ext cx="90385" cy="90385"/>
                </a:xfrm>
                <a:custGeom>
                  <a:avLst/>
                  <a:gdLst/>
                  <a:ahLst/>
                  <a:cxnLst/>
                  <a:rect l="l" t="t" r="r" b="b"/>
                  <a:pathLst>
                    <a:path w="4170" h="4170" extrusionOk="0">
                      <a:moveTo>
                        <a:pt x="2102" y="0"/>
                      </a:moveTo>
                      <a:cubicBezTo>
                        <a:pt x="934" y="0"/>
                        <a:pt x="0" y="934"/>
                        <a:pt x="0" y="2102"/>
                      </a:cubicBezTo>
                      <a:cubicBezTo>
                        <a:pt x="0" y="3236"/>
                        <a:pt x="934" y="4170"/>
                        <a:pt x="2102" y="4170"/>
                      </a:cubicBezTo>
                      <a:cubicBezTo>
                        <a:pt x="3236" y="4170"/>
                        <a:pt x="4170" y="3236"/>
                        <a:pt x="4170" y="2102"/>
                      </a:cubicBezTo>
                      <a:cubicBezTo>
                        <a:pt x="4170" y="934"/>
                        <a:pt x="3236" y="0"/>
                        <a:pt x="21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sp>
          <p:nvSpPr>
            <p:cNvPr id="127" name="Google Shape;1488;p48"/>
            <p:cNvSpPr/>
            <p:nvPr/>
          </p:nvSpPr>
          <p:spPr>
            <a:xfrm flipH="1">
              <a:off x="-1753895" y="693542"/>
              <a:ext cx="4234016" cy="4234016"/>
            </a:xfrm>
            <a:custGeom>
              <a:avLst/>
              <a:gdLst/>
              <a:ahLst/>
              <a:cxnLst/>
              <a:rect l="l" t="t" r="r" b="b"/>
              <a:pathLst>
                <a:path w="195341" h="195341" fill="none" extrusionOk="0">
                  <a:moveTo>
                    <a:pt x="160582" y="34759"/>
                  </a:moveTo>
                  <a:cubicBezTo>
                    <a:pt x="195340" y="69484"/>
                    <a:pt x="195340" y="125824"/>
                    <a:pt x="160582" y="160582"/>
                  </a:cubicBezTo>
                  <a:cubicBezTo>
                    <a:pt x="125824" y="195341"/>
                    <a:pt x="69484" y="195341"/>
                    <a:pt x="34725" y="160582"/>
                  </a:cubicBezTo>
                  <a:cubicBezTo>
                    <a:pt x="1" y="125824"/>
                    <a:pt x="1" y="69484"/>
                    <a:pt x="34725" y="34759"/>
                  </a:cubicBezTo>
                  <a:cubicBezTo>
                    <a:pt x="69484" y="1"/>
                    <a:pt x="125824" y="1"/>
                    <a:pt x="160582" y="34759"/>
                  </a:cubicBezTo>
                  <a:close/>
                </a:path>
              </a:pathLst>
            </a:custGeom>
            <a:noFill/>
            <a:ln w="28575"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Rectángulo 128"/>
          <p:cNvSpPr/>
          <p:nvPr/>
        </p:nvSpPr>
        <p:spPr>
          <a:xfrm>
            <a:off x="3578668" y="1412662"/>
            <a:ext cx="4572000" cy="738664"/>
          </a:xfrm>
          <a:prstGeom prst="rect">
            <a:avLst/>
          </a:prstGeom>
        </p:spPr>
        <p:txBody>
          <a:bodyPr>
            <a:spAutoFit/>
          </a:bodyPr>
          <a:lstStyle/>
          <a:p>
            <a:pPr marL="76200" lvl="0" algn="just">
              <a:buSzPts val="2400"/>
            </a:pPr>
            <a:r>
              <a:rPr lang="es-MX" dirty="0"/>
              <a:t>Informar y concientizar a las personas servidoras públicas sobre su obligación de presentar la Declaración Patrimonial y de Intereses.</a:t>
            </a:r>
          </a:p>
        </p:txBody>
      </p:sp>
      <p:sp>
        <p:nvSpPr>
          <p:cNvPr id="130" name="Rectángulo 129"/>
          <p:cNvSpPr/>
          <p:nvPr/>
        </p:nvSpPr>
        <p:spPr>
          <a:xfrm>
            <a:off x="3624488" y="3931931"/>
            <a:ext cx="4178894" cy="523220"/>
          </a:xfrm>
          <a:prstGeom prst="rect">
            <a:avLst/>
          </a:prstGeom>
        </p:spPr>
        <p:txBody>
          <a:bodyPr wrap="square">
            <a:spAutoFit/>
          </a:bodyPr>
          <a:lstStyle/>
          <a:p>
            <a:pPr lvl="0" algn="just"/>
            <a:r>
              <a:rPr lang="es-ES" dirty="0" smtClean="0"/>
              <a:t>Contar con un instrumento </a:t>
            </a:r>
            <a:r>
              <a:rPr lang="es-ES" dirty="0"/>
              <a:t>de transparencia y rendición de cuentas.</a:t>
            </a:r>
          </a:p>
        </p:txBody>
      </p:sp>
      <p:sp>
        <p:nvSpPr>
          <p:cNvPr id="131" name="Rectángulo 130"/>
          <p:cNvSpPr/>
          <p:nvPr/>
        </p:nvSpPr>
        <p:spPr>
          <a:xfrm>
            <a:off x="3624488" y="2655249"/>
            <a:ext cx="4572000" cy="738664"/>
          </a:xfrm>
          <a:prstGeom prst="rect">
            <a:avLst/>
          </a:prstGeom>
        </p:spPr>
        <p:txBody>
          <a:bodyPr>
            <a:spAutoFit/>
          </a:bodyPr>
          <a:lstStyle/>
          <a:p>
            <a:pPr lvl="0" algn="just"/>
            <a:r>
              <a:rPr lang="es-ES" dirty="0" smtClean="0"/>
              <a:t>Establecer como mecanismo </a:t>
            </a:r>
            <a:r>
              <a:rPr lang="es-ES" dirty="0"/>
              <a:t>de </a:t>
            </a:r>
            <a:r>
              <a:rPr lang="es-ES" dirty="0" smtClean="0"/>
              <a:t>prevención</a:t>
            </a:r>
            <a:r>
              <a:rPr lang="es-ES" dirty="0"/>
              <a:t> </a:t>
            </a:r>
            <a:r>
              <a:rPr lang="es-ES" dirty="0" smtClean="0"/>
              <a:t>e instrumento de rendición de cuentas, las declaraciones patrimoniales y de intereses.</a:t>
            </a:r>
          </a:p>
        </p:txBody>
      </p:sp>
      <p:grpSp>
        <p:nvGrpSpPr>
          <p:cNvPr id="132" name="Grupo 131"/>
          <p:cNvGrpSpPr/>
          <p:nvPr/>
        </p:nvGrpSpPr>
        <p:grpSpPr>
          <a:xfrm>
            <a:off x="7094075" y="72528"/>
            <a:ext cx="1978073" cy="730467"/>
            <a:chOff x="6694233" y="148833"/>
            <a:chExt cx="2241594" cy="949034"/>
          </a:xfrm>
        </p:grpSpPr>
        <p:grpSp>
          <p:nvGrpSpPr>
            <p:cNvPr id="133" name="Grupo 132"/>
            <p:cNvGrpSpPr>
              <a:grpSpLocks/>
            </p:cNvGrpSpPr>
            <p:nvPr/>
          </p:nvGrpSpPr>
          <p:grpSpPr bwMode="auto">
            <a:xfrm>
              <a:off x="6694233" y="148833"/>
              <a:ext cx="1093339" cy="949034"/>
              <a:chOff x="0" y="0"/>
              <a:chExt cx="1026807" cy="706440"/>
            </a:xfrm>
          </p:grpSpPr>
          <p:pic>
            <p:nvPicPr>
              <p:cNvPr id="135" name="Imagen 134"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34" name="Imagen 133"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7829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pic>
        <p:nvPicPr>
          <p:cNvPr id="3" name="Imagen 2"/>
          <p:cNvPicPr>
            <a:picLocks noChangeAspect="1"/>
          </p:cNvPicPr>
          <p:nvPr/>
        </p:nvPicPr>
        <p:blipFill>
          <a:blip r:embed="rId2"/>
          <a:stretch>
            <a:fillRect/>
          </a:stretch>
        </p:blipFill>
        <p:spPr>
          <a:xfrm>
            <a:off x="2179489" y="0"/>
            <a:ext cx="4968464" cy="5143500"/>
          </a:xfrm>
          <a:prstGeom prst="rect">
            <a:avLst/>
          </a:prstGeom>
        </p:spPr>
      </p:pic>
      <p:sp>
        <p:nvSpPr>
          <p:cNvPr id="4" name="CuadroTexto 3"/>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10" name="Grupo 9"/>
          <p:cNvGrpSpPr/>
          <p:nvPr/>
        </p:nvGrpSpPr>
        <p:grpSpPr>
          <a:xfrm>
            <a:off x="7107381" y="69318"/>
            <a:ext cx="1998020" cy="786769"/>
            <a:chOff x="6694233" y="148833"/>
            <a:chExt cx="2241594" cy="949034"/>
          </a:xfrm>
        </p:grpSpPr>
        <p:grpSp>
          <p:nvGrpSpPr>
            <p:cNvPr id="11" name="Grupo 10"/>
            <p:cNvGrpSpPr>
              <a:grpSpLocks/>
            </p:cNvGrpSpPr>
            <p:nvPr/>
          </p:nvGrpSpPr>
          <p:grpSpPr bwMode="auto">
            <a:xfrm>
              <a:off x="6694233" y="148833"/>
              <a:ext cx="1093339" cy="949034"/>
              <a:chOff x="0" y="0"/>
              <a:chExt cx="1026807" cy="706440"/>
            </a:xfrm>
          </p:grpSpPr>
          <p:pic>
            <p:nvPicPr>
              <p:cNvPr id="13" name="Imagen 12" descr="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2" name="Imagen 11" descr="Descripción: Imagen1"/>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5917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pic>
        <p:nvPicPr>
          <p:cNvPr id="3" name="Imagen 2"/>
          <p:cNvPicPr>
            <a:picLocks noChangeAspect="1"/>
          </p:cNvPicPr>
          <p:nvPr/>
        </p:nvPicPr>
        <p:blipFill>
          <a:blip r:embed="rId2"/>
          <a:stretch>
            <a:fillRect/>
          </a:stretch>
        </p:blipFill>
        <p:spPr>
          <a:xfrm>
            <a:off x="2245808" y="0"/>
            <a:ext cx="4884834" cy="5143500"/>
          </a:xfrm>
          <a:prstGeom prst="rect">
            <a:avLst/>
          </a:prstGeom>
        </p:spPr>
      </p:pic>
      <p:sp>
        <p:nvSpPr>
          <p:cNvPr id="4" name="CuadroTexto 3"/>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10" name="Grupo 9"/>
          <p:cNvGrpSpPr/>
          <p:nvPr/>
        </p:nvGrpSpPr>
        <p:grpSpPr>
          <a:xfrm>
            <a:off x="7107381" y="69318"/>
            <a:ext cx="1998020" cy="786769"/>
            <a:chOff x="6694233" y="148833"/>
            <a:chExt cx="2241594" cy="949034"/>
          </a:xfrm>
        </p:grpSpPr>
        <p:grpSp>
          <p:nvGrpSpPr>
            <p:cNvPr id="11" name="Grupo 10"/>
            <p:cNvGrpSpPr>
              <a:grpSpLocks/>
            </p:cNvGrpSpPr>
            <p:nvPr/>
          </p:nvGrpSpPr>
          <p:grpSpPr bwMode="auto">
            <a:xfrm>
              <a:off x="6694233" y="148833"/>
              <a:ext cx="1093339" cy="949034"/>
              <a:chOff x="0" y="0"/>
              <a:chExt cx="1026807" cy="706440"/>
            </a:xfrm>
          </p:grpSpPr>
          <p:pic>
            <p:nvPicPr>
              <p:cNvPr id="13" name="Imagen 12" descr="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2" name="Imagen 11" descr="Descripción: Imagen1"/>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8731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pic>
        <p:nvPicPr>
          <p:cNvPr id="4" name="Imagen 3"/>
          <p:cNvPicPr>
            <a:picLocks noChangeAspect="1"/>
          </p:cNvPicPr>
          <p:nvPr/>
        </p:nvPicPr>
        <p:blipFill>
          <a:blip r:embed="rId2"/>
          <a:stretch>
            <a:fillRect/>
          </a:stretch>
        </p:blipFill>
        <p:spPr>
          <a:xfrm>
            <a:off x="2214694" y="0"/>
            <a:ext cx="4967502" cy="5143500"/>
          </a:xfrm>
          <a:prstGeom prst="rect">
            <a:avLst/>
          </a:prstGeom>
        </p:spPr>
      </p:pic>
      <p:sp>
        <p:nvSpPr>
          <p:cNvPr id="5" name="CuadroTexto 4"/>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Situación Patrimonial de Modificación</a:t>
            </a:r>
            <a:endParaRPr lang="es-MX" sz="2000" b="1" dirty="0">
              <a:latin typeface="Roboto Condensed" panose="020B0604020202020204" charset="0"/>
              <a:ea typeface="Roboto Condensed" panose="020B0604020202020204" charset="0"/>
            </a:endParaRPr>
          </a:p>
        </p:txBody>
      </p:sp>
      <p:grpSp>
        <p:nvGrpSpPr>
          <p:cNvPr id="11" name="Grupo 10"/>
          <p:cNvGrpSpPr/>
          <p:nvPr/>
        </p:nvGrpSpPr>
        <p:grpSpPr>
          <a:xfrm>
            <a:off x="7107381" y="69318"/>
            <a:ext cx="1998020" cy="786769"/>
            <a:chOff x="6694233" y="148833"/>
            <a:chExt cx="2241594" cy="949034"/>
          </a:xfrm>
        </p:grpSpPr>
        <p:grpSp>
          <p:nvGrpSpPr>
            <p:cNvPr id="12" name="Grupo 11"/>
            <p:cNvGrpSpPr>
              <a:grpSpLocks/>
            </p:cNvGrpSpPr>
            <p:nvPr/>
          </p:nvGrpSpPr>
          <p:grpSpPr bwMode="auto">
            <a:xfrm>
              <a:off x="6694233" y="148833"/>
              <a:ext cx="1093339" cy="949034"/>
              <a:chOff x="0" y="0"/>
              <a:chExt cx="1026807" cy="706440"/>
            </a:xfrm>
          </p:grpSpPr>
          <p:pic>
            <p:nvPicPr>
              <p:cNvPr id="14" name="Imagen 13" descr="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3" name="Imagen 12" descr="Descripción: Imagen1"/>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7361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
        <p:nvSpPr>
          <p:cNvPr id="4" name="CuadroTexto 3"/>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Situación Patrimonial de Modificación</a:t>
            </a:r>
            <a:endParaRPr lang="es-MX" sz="2000" b="1" dirty="0">
              <a:latin typeface="Roboto Condensed" panose="020B0604020202020204" charset="0"/>
              <a:ea typeface="Roboto Condensed" panose="020B0604020202020204" charset="0"/>
            </a:endParaRPr>
          </a:p>
        </p:txBody>
      </p:sp>
      <p:pic>
        <p:nvPicPr>
          <p:cNvPr id="13" name="Imagen 12"/>
          <p:cNvPicPr>
            <a:picLocks noChangeAspect="1"/>
          </p:cNvPicPr>
          <p:nvPr/>
        </p:nvPicPr>
        <p:blipFill>
          <a:blip r:embed="rId2"/>
          <a:stretch>
            <a:fillRect/>
          </a:stretch>
        </p:blipFill>
        <p:spPr>
          <a:xfrm>
            <a:off x="2775470" y="0"/>
            <a:ext cx="3889639" cy="5143500"/>
          </a:xfrm>
          <a:prstGeom prst="rect">
            <a:avLst/>
          </a:prstGeom>
        </p:spPr>
      </p:pic>
      <p:grpSp>
        <p:nvGrpSpPr>
          <p:cNvPr id="14" name="Grupo 13"/>
          <p:cNvGrpSpPr/>
          <p:nvPr/>
        </p:nvGrpSpPr>
        <p:grpSpPr>
          <a:xfrm>
            <a:off x="7107381" y="69318"/>
            <a:ext cx="1998020" cy="786769"/>
            <a:chOff x="6694233" y="148833"/>
            <a:chExt cx="2241594" cy="949034"/>
          </a:xfrm>
        </p:grpSpPr>
        <p:grpSp>
          <p:nvGrpSpPr>
            <p:cNvPr id="15" name="Grupo 14"/>
            <p:cNvGrpSpPr>
              <a:grpSpLocks/>
            </p:cNvGrpSpPr>
            <p:nvPr/>
          </p:nvGrpSpPr>
          <p:grpSpPr bwMode="auto">
            <a:xfrm>
              <a:off x="6694233" y="148833"/>
              <a:ext cx="1093339" cy="949034"/>
              <a:chOff x="0" y="0"/>
              <a:chExt cx="1026807" cy="706440"/>
            </a:xfrm>
          </p:grpSpPr>
          <p:pic>
            <p:nvPicPr>
              <p:cNvPr id="17" name="Imagen 16" descr="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6" name="Imagen 15" descr="Descripción: Imagen1"/>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6465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
        <p:nvSpPr>
          <p:cNvPr id="3" name="CuadroTexto 2"/>
          <p:cNvSpPr txBox="1"/>
          <p:nvPr/>
        </p:nvSpPr>
        <p:spPr>
          <a:xfrm rot="5400000">
            <a:off x="4135012" y="-2025381"/>
            <a:ext cx="800219" cy="4945014"/>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de Posible Conflicto de Intereses</a:t>
            </a:r>
            <a:endParaRPr lang="es-MX" sz="2000" b="1" dirty="0">
              <a:latin typeface="Roboto Condensed" panose="020B0604020202020204" charset="0"/>
              <a:ea typeface="Roboto Condensed" panose="020B0604020202020204" charset="0"/>
            </a:endParaRPr>
          </a:p>
        </p:txBody>
      </p:sp>
      <p:sp>
        <p:nvSpPr>
          <p:cNvPr id="5" name="Rectángulo 4"/>
          <p:cNvSpPr/>
          <p:nvPr/>
        </p:nvSpPr>
        <p:spPr>
          <a:xfrm>
            <a:off x="388552" y="854115"/>
            <a:ext cx="8392890" cy="3093154"/>
          </a:xfrm>
          <a:prstGeom prst="rect">
            <a:avLst/>
          </a:prstGeom>
        </p:spPr>
        <p:txBody>
          <a:bodyPr wrap="square">
            <a:spAutoFit/>
          </a:bodyPr>
          <a:lstStyle/>
          <a:p>
            <a:pPr algn="just"/>
            <a:r>
              <a:rPr lang="es-ES" sz="1300" b="1" dirty="0" smtClean="0"/>
              <a:t>Declaración </a:t>
            </a:r>
            <a:r>
              <a:rPr lang="es-ES" sz="1300" b="1" dirty="0"/>
              <a:t>de Posible Conflicto de Intereses</a:t>
            </a:r>
            <a:r>
              <a:rPr lang="es-ES" sz="1300" b="1" dirty="0" smtClean="0"/>
              <a:t>.</a:t>
            </a:r>
          </a:p>
          <a:p>
            <a:pPr algn="just"/>
            <a:r>
              <a:rPr lang="es-ES" sz="1300" b="1" dirty="0" smtClean="0"/>
              <a:t>Datos Generales.</a:t>
            </a:r>
            <a:endParaRPr lang="es-ES" sz="1300" b="1" dirty="0"/>
          </a:p>
          <a:p>
            <a:pPr algn="just"/>
            <a:r>
              <a:rPr lang="es-ES" sz="1300" dirty="0" smtClean="0"/>
              <a:t>1.Fecha </a:t>
            </a:r>
            <a:r>
              <a:rPr lang="es-ES" sz="1300" dirty="0"/>
              <a:t>de recepción. En este apartado no realizar anotaciones. Este campo será llenado por el personal de la Contraloría del IEPCT cuando se reciba la Declaración.</a:t>
            </a:r>
          </a:p>
          <a:p>
            <a:pPr algn="just"/>
            <a:r>
              <a:rPr lang="es-ES" sz="1300" dirty="0" smtClean="0"/>
              <a:t>2.Declaración </a:t>
            </a:r>
            <a:r>
              <a:rPr lang="es-ES" sz="1300" dirty="0"/>
              <a:t>de posible conflicto de intereses. El Declarante deberá marcar con una X sino tiene algún conflicto de Intereses.</a:t>
            </a:r>
          </a:p>
          <a:p>
            <a:pPr algn="just"/>
            <a:r>
              <a:rPr lang="es-ES" sz="1300" dirty="0"/>
              <a:t>3</a:t>
            </a:r>
            <a:r>
              <a:rPr lang="es-ES" sz="1300" dirty="0" smtClean="0"/>
              <a:t>.Registro </a:t>
            </a:r>
            <a:r>
              <a:rPr lang="es-ES" sz="1300" dirty="0"/>
              <a:t>Federal de Contribuyentes (RFC) y </a:t>
            </a:r>
            <a:r>
              <a:rPr lang="es-ES" sz="1300" dirty="0" err="1"/>
              <a:t>homoclave</a:t>
            </a:r>
            <a:r>
              <a:rPr lang="es-ES" sz="1300" dirty="0"/>
              <a:t>. Escribir los diez caracteres básicos en el primer apartado y los tres caracteres de la </a:t>
            </a:r>
            <a:r>
              <a:rPr lang="es-ES" sz="1300" dirty="0" err="1"/>
              <a:t>homoclave</a:t>
            </a:r>
            <a:r>
              <a:rPr lang="es-ES" sz="1300" dirty="0"/>
              <a:t> en el segundo apartado, como lo emitió el SAT. En caso de no contar con él, podrá solicitarlo en la oficina del SAT que le corresponda.</a:t>
            </a:r>
          </a:p>
          <a:p>
            <a:pPr algn="just"/>
            <a:r>
              <a:rPr lang="es-ES" sz="1300" dirty="0"/>
              <a:t>4</a:t>
            </a:r>
            <a:r>
              <a:rPr lang="es-ES" sz="1300" dirty="0" smtClean="0"/>
              <a:t>.Fecha </a:t>
            </a:r>
            <a:r>
              <a:rPr lang="es-ES" sz="1300" dirty="0"/>
              <a:t>de nacimiento. Colocar día, mes y año (los últimos 2 dígitos).</a:t>
            </a:r>
          </a:p>
          <a:p>
            <a:pPr algn="just"/>
            <a:r>
              <a:rPr lang="es-ES" sz="1300" dirty="0"/>
              <a:t>5</a:t>
            </a:r>
            <a:r>
              <a:rPr lang="es-ES" sz="1300" dirty="0" smtClean="0"/>
              <a:t>.Edad</a:t>
            </a:r>
            <a:r>
              <a:rPr lang="es-ES" sz="1300" dirty="0"/>
              <a:t>. Edad actual del declarante.</a:t>
            </a:r>
          </a:p>
          <a:p>
            <a:pPr algn="just"/>
            <a:r>
              <a:rPr lang="es-ES" sz="1300" dirty="0"/>
              <a:t>6</a:t>
            </a:r>
            <a:r>
              <a:rPr lang="es-ES" sz="1300" dirty="0" smtClean="0"/>
              <a:t>.Estado </a:t>
            </a:r>
            <a:r>
              <a:rPr lang="es-ES" sz="1300" dirty="0"/>
              <a:t>civil. Es la condición del Declarante en función de si tiene o no Pareja, según sus circunstancias o situación legal respecto a ello. El Declarante deberá seleccionar una de las siguientes opciones: soltero (a), casado (a), divorciado (a), viudo (a), concubina/concubinario/unión libre y sociedad de convivencia.</a:t>
            </a:r>
          </a:p>
          <a:p>
            <a:pPr algn="just"/>
            <a:r>
              <a:rPr lang="es-ES" sz="1300" dirty="0"/>
              <a:t>7</a:t>
            </a:r>
            <a:r>
              <a:rPr lang="es-ES" sz="1300" dirty="0" smtClean="0"/>
              <a:t>.Sexo</a:t>
            </a:r>
            <a:r>
              <a:rPr lang="es-ES" sz="1300" dirty="0"/>
              <a:t>. Deberá indicar con la siguiente determinación FE (femenino) y MA (masculino</a:t>
            </a:r>
            <a:r>
              <a:rPr lang="es-ES" sz="1300" dirty="0" smtClean="0"/>
              <a:t>).</a:t>
            </a:r>
            <a:endParaRPr lang="es-ES" sz="1300" dirty="0"/>
          </a:p>
        </p:txBody>
      </p:sp>
      <p:grpSp>
        <p:nvGrpSpPr>
          <p:cNvPr id="6" name="Grupo 5"/>
          <p:cNvGrpSpPr/>
          <p:nvPr/>
        </p:nvGrpSpPr>
        <p:grpSpPr>
          <a:xfrm>
            <a:off x="7049191" y="71955"/>
            <a:ext cx="2019992" cy="676190"/>
            <a:chOff x="6694233" y="148833"/>
            <a:chExt cx="2241594" cy="949034"/>
          </a:xfrm>
        </p:grpSpPr>
        <p:grpSp>
          <p:nvGrpSpPr>
            <p:cNvPr id="7" name="Grupo 6"/>
            <p:cNvGrpSpPr>
              <a:grpSpLocks/>
            </p:cNvGrpSpPr>
            <p:nvPr/>
          </p:nvGrpSpPr>
          <p:grpSpPr bwMode="auto">
            <a:xfrm>
              <a:off x="6694233" y="148833"/>
              <a:ext cx="1093339" cy="949034"/>
              <a:chOff x="0" y="0"/>
              <a:chExt cx="1026807" cy="706440"/>
            </a:xfrm>
          </p:grpSpPr>
          <p:pic>
            <p:nvPicPr>
              <p:cNvPr id="9" name="Imagen 8"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8" name="Imagen 7"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5027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sp>
        <p:nvSpPr>
          <p:cNvPr id="3" name="Rectángulo 2"/>
          <p:cNvSpPr/>
          <p:nvPr/>
        </p:nvSpPr>
        <p:spPr>
          <a:xfrm>
            <a:off x="382913" y="971727"/>
            <a:ext cx="8412479" cy="3493264"/>
          </a:xfrm>
          <a:prstGeom prst="rect">
            <a:avLst/>
          </a:prstGeom>
        </p:spPr>
        <p:txBody>
          <a:bodyPr wrap="square">
            <a:spAutoFit/>
          </a:bodyPr>
          <a:lstStyle/>
          <a:p>
            <a:pPr algn="just"/>
            <a:r>
              <a:rPr lang="es-ES" sz="1300" dirty="0"/>
              <a:t>8</a:t>
            </a:r>
            <a:r>
              <a:rPr lang="es-ES" sz="1300" dirty="0" smtClean="0"/>
              <a:t>.Nombre(s</a:t>
            </a:r>
            <a:r>
              <a:rPr lang="es-ES" sz="1300" dirty="0"/>
              <a:t>), primer y segundo apellidos. Escribir el nombre o los nombres completos, así como los apellidos completos. Si se tiene un solo apellido deberá colocarse en el espacio del primer apellido y dejar el espacio del segundo apellido en blanco.</a:t>
            </a:r>
          </a:p>
          <a:p>
            <a:pPr algn="just"/>
            <a:r>
              <a:rPr lang="es-ES" sz="1300" dirty="0"/>
              <a:t>9</a:t>
            </a:r>
            <a:r>
              <a:rPr lang="es-ES" sz="1300" dirty="0" smtClean="0"/>
              <a:t>.Nacionalidad</a:t>
            </a:r>
            <a:r>
              <a:rPr lang="es-ES" sz="1300" dirty="0"/>
              <a:t>. El Declarante deberá elegir su nacionalidad.</a:t>
            </a:r>
          </a:p>
          <a:p>
            <a:pPr algn="just"/>
            <a:r>
              <a:rPr lang="es-ES" sz="1300" dirty="0" smtClean="0"/>
              <a:t>10.Lugar </a:t>
            </a:r>
            <a:r>
              <a:rPr lang="es-ES" sz="1300" dirty="0"/>
              <a:t>de Nacimiento. El Declarante deberá elegir la localidad y entidad de nacimiento.</a:t>
            </a:r>
          </a:p>
          <a:p>
            <a:pPr algn="just"/>
            <a:r>
              <a:rPr lang="es-ES" sz="1300" dirty="0" smtClean="0"/>
              <a:t>11.Encargo </a:t>
            </a:r>
            <a:r>
              <a:rPr lang="es-ES" sz="1300" dirty="0"/>
              <a:t>que desempeña. Señalar el nombre del empleo, cargo o comisión que aparece en su recibo de nómina, nombramiento, contrato u oficio de comisión.</a:t>
            </a:r>
          </a:p>
          <a:p>
            <a:pPr algn="just"/>
            <a:r>
              <a:rPr lang="es-ES" sz="1300" dirty="0" smtClean="0"/>
              <a:t>12.Fecha </a:t>
            </a:r>
            <a:r>
              <a:rPr lang="es-ES" sz="1300" dirty="0"/>
              <a:t>de toma de posesión del empleo, cargo o comisión. Señalar la fecha en que inició. Ésta deberá coincidir con la que se haya dado de alta en el área de recursos humanos del Instituto Electoral, ya que dicha fecha es la que se toma en cuenta para contabilizar los sesenta días que prevé la Ley para cumplir con la presentación de declaración de inicio.</a:t>
            </a:r>
          </a:p>
          <a:p>
            <a:pPr algn="just"/>
            <a:r>
              <a:rPr lang="es-ES" sz="1300" dirty="0" smtClean="0"/>
              <a:t>13.Oficina </a:t>
            </a:r>
            <a:r>
              <a:rPr lang="es-ES" sz="1300" dirty="0"/>
              <a:t>o área de adscripción. Señalar el Ente Público al cual se encuentra adscrita la plaza.</a:t>
            </a:r>
          </a:p>
          <a:p>
            <a:pPr algn="just"/>
            <a:r>
              <a:rPr lang="es-ES" sz="1300" dirty="0" smtClean="0"/>
              <a:t>14.Domicilio </a:t>
            </a:r>
            <a:r>
              <a:rPr lang="es-ES" sz="1300" dirty="0"/>
              <a:t>del lugar de trabajo.  Proporcionar los siguientes datos: calle, número exterior, número interior (si aplica), colonia/localidad, municipio o alcaldía, entidad federativa, código </a:t>
            </a:r>
            <a:r>
              <a:rPr lang="es-ES" sz="1300" dirty="0" smtClean="0"/>
              <a:t>postal </a:t>
            </a:r>
            <a:r>
              <a:rPr lang="es-ES" sz="1300" dirty="0"/>
              <a:t>y número de teléfono</a:t>
            </a:r>
            <a:r>
              <a:rPr lang="es-ES" sz="1300" dirty="0" smtClean="0"/>
              <a:t>.</a:t>
            </a:r>
          </a:p>
          <a:p>
            <a:pPr lvl="0" algn="just"/>
            <a:r>
              <a:rPr lang="es-ES" sz="1300" b="1" dirty="0"/>
              <a:t>Intereses Económicos y Financieros</a:t>
            </a:r>
            <a:endParaRPr lang="es-MX" sz="1300" dirty="0"/>
          </a:p>
          <a:p>
            <a:pPr algn="just"/>
            <a:r>
              <a:rPr lang="es-ES" sz="1300" dirty="0"/>
              <a:t>Participación en órganos de dirección o consejos de administración.</a:t>
            </a:r>
            <a:endParaRPr lang="es-MX" sz="1300" dirty="0"/>
          </a:p>
          <a:p>
            <a:pPr lvl="0" algn="just"/>
            <a:r>
              <a:rPr lang="es-ES" sz="1300" dirty="0" smtClean="0"/>
              <a:t>1.Nombre </a:t>
            </a:r>
            <a:r>
              <a:rPr lang="es-ES" sz="1300" dirty="0"/>
              <a:t>de la organización o empresa. Señalar el nombre legal y/o comercial de la organización o empresa</a:t>
            </a:r>
            <a:r>
              <a:rPr lang="es-ES" sz="1300" dirty="0" smtClean="0"/>
              <a:t>.</a:t>
            </a:r>
            <a:endParaRPr lang="es-MX" sz="1300" dirty="0"/>
          </a:p>
        </p:txBody>
      </p:sp>
      <p:sp>
        <p:nvSpPr>
          <p:cNvPr id="4" name="CuadroTexto 3"/>
          <p:cNvSpPr txBox="1"/>
          <p:nvPr/>
        </p:nvSpPr>
        <p:spPr>
          <a:xfrm rot="5400000">
            <a:off x="4255546" y="-2192932"/>
            <a:ext cx="800219" cy="5186083"/>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de Posible Conflicto de Intereses</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040878" y="82103"/>
            <a:ext cx="2019993" cy="718116"/>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6885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sp>
        <p:nvSpPr>
          <p:cNvPr id="3" name="Rectángulo 2"/>
          <p:cNvSpPr/>
          <p:nvPr/>
        </p:nvSpPr>
        <p:spPr>
          <a:xfrm>
            <a:off x="340822" y="915359"/>
            <a:ext cx="8221287" cy="3893374"/>
          </a:xfrm>
          <a:prstGeom prst="rect">
            <a:avLst/>
          </a:prstGeom>
        </p:spPr>
        <p:txBody>
          <a:bodyPr wrap="square">
            <a:spAutoFit/>
          </a:bodyPr>
          <a:lstStyle/>
          <a:p>
            <a:pPr lvl="0" algn="just"/>
            <a:r>
              <a:rPr lang="es-ES" sz="1300" dirty="0"/>
              <a:t>2.Sector económico. Seleccionar una de las opciones. Señalar a que sector pertenece la empresa.</a:t>
            </a:r>
            <a:endParaRPr lang="es-MX" sz="1300" dirty="0"/>
          </a:p>
          <a:p>
            <a:pPr lvl="0" algn="just"/>
            <a:r>
              <a:rPr lang="es-ES" sz="1300" dirty="0"/>
              <a:t>3.Tipo de organización. Seleccionar una de las opciones. Sociedad anónima, sociedad civil, asociación civil, otro (especificar)</a:t>
            </a:r>
            <a:endParaRPr lang="es-MX" sz="1300" dirty="0"/>
          </a:p>
          <a:p>
            <a:pPr lvl="0" algn="just"/>
            <a:r>
              <a:rPr lang="es-ES" sz="1300" dirty="0"/>
              <a:t>4.Fecha de constitución. Señalar día, mes y año de la constitución de la organización o empresa según el documento que lo acredite. </a:t>
            </a:r>
            <a:endParaRPr lang="es-MX" sz="1300" dirty="0"/>
          </a:p>
          <a:p>
            <a:pPr lvl="0" algn="just"/>
            <a:r>
              <a:rPr lang="es-ES" sz="1300" dirty="0"/>
              <a:t>5.País sede. Señalar el país de origen de la constitución de la organización o empresa.</a:t>
            </a:r>
            <a:endParaRPr lang="es-MX" sz="1300" dirty="0"/>
          </a:p>
          <a:p>
            <a:pPr lvl="0" algn="just"/>
            <a:r>
              <a:rPr lang="es-ES" sz="1300" dirty="0"/>
              <a:t>6.Vínculo con la organización. Seleccionar una de las opciones. Accionista, socio y colaborador.</a:t>
            </a:r>
            <a:endParaRPr lang="es-MX" sz="1300" dirty="0"/>
          </a:p>
          <a:p>
            <a:pPr lvl="0" algn="just"/>
            <a:r>
              <a:rPr lang="es-ES" sz="1300" dirty="0"/>
              <a:t>7.Tipo de participación. Seleccionar una de las opciones. Renumerada y voluntaria. En caso de renumerada especificar el monto que percibe. </a:t>
            </a:r>
            <a:endParaRPr lang="es-MX" sz="1300" dirty="0"/>
          </a:p>
          <a:p>
            <a:pPr lvl="0" algn="just"/>
            <a:r>
              <a:rPr lang="es-ES" sz="1300" dirty="0"/>
              <a:t>8.Responsable del posible conflicto de intereses. Seleccionar una de las opciones. Declarante, cónyuge, hijo(a) y otro familiar en primer grado</a:t>
            </a:r>
            <a:r>
              <a:rPr lang="es-ES" sz="1300" dirty="0" smtClean="0"/>
              <a:t>.</a:t>
            </a:r>
          </a:p>
          <a:p>
            <a:pPr lvl="0" algn="just"/>
            <a:r>
              <a:rPr lang="es-ES" sz="1300" b="1" dirty="0"/>
              <a:t>Información general del Cónyuge, Dependientes Económicos y Familiares en Primer Grado.</a:t>
            </a:r>
            <a:endParaRPr lang="es-MX" sz="1300" dirty="0"/>
          </a:p>
          <a:p>
            <a:pPr lvl="0" algn="just"/>
            <a:r>
              <a:rPr lang="es-ES" sz="1300" dirty="0" smtClean="0"/>
              <a:t>1.Nombre(s</a:t>
            </a:r>
            <a:r>
              <a:rPr lang="es-ES" sz="1300" dirty="0"/>
              <a:t>), primer y segundo apellidos. Escribir el nombre o los nombres completos, así como los apellidos completos. </a:t>
            </a:r>
            <a:endParaRPr lang="es-MX" sz="1300" dirty="0"/>
          </a:p>
          <a:p>
            <a:pPr lvl="0" algn="just"/>
            <a:r>
              <a:rPr lang="es-ES" sz="1300" dirty="0" smtClean="0"/>
              <a:t>2.Edad</a:t>
            </a:r>
            <a:r>
              <a:rPr lang="es-ES" sz="1300" dirty="0"/>
              <a:t>. Edad actual del dependiente.</a:t>
            </a:r>
            <a:endParaRPr lang="es-MX" sz="1300" dirty="0"/>
          </a:p>
          <a:p>
            <a:pPr lvl="0" algn="just"/>
            <a:r>
              <a:rPr lang="es-ES" sz="1300" dirty="0" smtClean="0"/>
              <a:t>3.Sexo</a:t>
            </a:r>
            <a:r>
              <a:rPr lang="es-ES" sz="1300" dirty="0"/>
              <a:t>. Deberá indicar con la siguiente determinación Fe (femenino) y </a:t>
            </a:r>
            <a:r>
              <a:rPr lang="es-ES" sz="1300" dirty="0" err="1"/>
              <a:t>Ma</a:t>
            </a:r>
            <a:r>
              <a:rPr lang="es-ES" sz="1300" dirty="0"/>
              <a:t> (masculino).</a:t>
            </a:r>
            <a:endParaRPr lang="es-MX" sz="1300" dirty="0"/>
          </a:p>
          <a:p>
            <a:pPr lvl="0" algn="just"/>
            <a:r>
              <a:rPr lang="es-ES" sz="1300" dirty="0" smtClean="0"/>
              <a:t>4.Parentesco</a:t>
            </a:r>
            <a:r>
              <a:rPr lang="es-ES" sz="1300" dirty="0"/>
              <a:t>. Señalar la relación o vinculo del parentesco con el Declarante.</a:t>
            </a:r>
            <a:endParaRPr lang="es-MX" sz="1300" dirty="0"/>
          </a:p>
          <a:p>
            <a:pPr lvl="0" algn="just"/>
            <a:r>
              <a:rPr lang="es-ES" sz="1300" dirty="0" smtClean="0"/>
              <a:t>5.Domicilio</a:t>
            </a:r>
            <a:r>
              <a:rPr lang="es-ES" sz="1300" dirty="0"/>
              <a:t>. Proporcionar los siguientes datos: calle, número exterior, número interior (si aplica), colonia o localidad, municipio o alcaldía, entidad federativa y código postal</a:t>
            </a:r>
            <a:r>
              <a:rPr lang="es-ES" sz="1300" dirty="0" smtClean="0"/>
              <a:t>.</a:t>
            </a:r>
            <a:endParaRPr lang="es-MX" sz="1300" dirty="0"/>
          </a:p>
        </p:txBody>
      </p:sp>
      <p:sp>
        <p:nvSpPr>
          <p:cNvPr id="4" name="CuadroTexto 3"/>
          <p:cNvSpPr txBox="1"/>
          <p:nvPr/>
        </p:nvSpPr>
        <p:spPr>
          <a:xfrm rot="5400000">
            <a:off x="4247234" y="-2184619"/>
            <a:ext cx="800219" cy="5169458"/>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de Posible Conflicto de Intereses</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116546" y="61833"/>
            <a:ext cx="1955605" cy="676554"/>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9824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sp>
        <p:nvSpPr>
          <p:cNvPr id="3" name="CuadroTexto 2"/>
          <p:cNvSpPr txBox="1"/>
          <p:nvPr/>
        </p:nvSpPr>
        <p:spPr>
          <a:xfrm rot="5400000">
            <a:off x="4143325" y="-2080710"/>
            <a:ext cx="800219" cy="4961640"/>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de Posible Conflicto de Intereses</a:t>
            </a:r>
            <a:endParaRPr lang="es-MX" sz="2000" b="1" dirty="0">
              <a:latin typeface="Roboto Condensed" panose="020B0604020202020204" charset="0"/>
              <a:ea typeface="Roboto Condensed" panose="020B0604020202020204" charset="0"/>
            </a:endParaRPr>
          </a:p>
        </p:txBody>
      </p:sp>
      <p:sp>
        <p:nvSpPr>
          <p:cNvPr id="6" name="Rectángulo 5"/>
          <p:cNvSpPr/>
          <p:nvPr/>
        </p:nvSpPr>
        <p:spPr>
          <a:xfrm>
            <a:off x="320117" y="915359"/>
            <a:ext cx="8446634" cy="2462213"/>
          </a:xfrm>
          <a:prstGeom prst="rect">
            <a:avLst/>
          </a:prstGeom>
        </p:spPr>
        <p:txBody>
          <a:bodyPr wrap="square">
            <a:spAutoFit/>
          </a:bodyPr>
          <a:lstStyle/>
          <a:p>
            <a:pPr algn="just"/>
            <a:r>
              <a:rPr lang="es-ES" b="1" dirty="0" smtClean="0"/>
              <a:t>Aclaraciones/observaciones</a:t>
            </a:r>
            <a:r>
              <a:rPr lang="es-ES" b="1" dirty="0"/>
              <a:t>. </a:t>
            </a:r>
          </a:p>
          <a:p>
            <a:pPr algn="just"/>
            <a:r>
              <a:rPr lang="es-ES" dirty="0" smtClean="0"/>
              <a:t>1.En </a:t>
            </a:r>
            <a:r>
              <a:rPr lang="es-ES" dirty="0"/>
              <a:t>este espacio el Declarante podrá realizar las aclaraciones u observaciones que considere pertinentes</a:t>
            </a:r>
          </a:p>
          <a:p>
            <a:pPr lvl="0" algn="just"/>
            <a:r>
              <a:rPr lang="es-ES" b="1" dirty="0"/>
              <a:t>Fundamentación y notificación de la actualización de versión pública. </a:t>
            </a:r>
            <a:endParaRPr lang="es-MX" b="1" dirty="0"/>
          </a:p>
          <a:p>
            <a:pPr lvl="0" algn="just"/>
            <a:r>
              <a:rPr lang="es-ES" dirty="0" smtClean="0"/>
              <a:t>1.Fundamento </a:t>
            </a:r>
            <a:r>
              <a:rPr lang="es-ES" dirty="0"/>
              <a:t>legal que obliga publicación en versión pública de todas las declaraciones.</a:t>
            </a:r>
          </a:p>
          <a:p>
            <a:pPr algn="just"/>
            <a:r>
              <a:rPr lang="es-ES" dirty="0"/>
              <a:t>2</a:t>
            </a:r>
            <a:r>
              <a:rPr lang="es-ES" dirty="0" smtClean="0"/>
              <a:t>.Sello</a:t>
            </a:r>
            <a:r>
              <a:rPr lang="es-ES" dirty="0"/>
              <a:t>. En este apartado se deja en blanco para plasmar el sello de recibido por parte de la Contraloría General.</a:t>
            </a:r>
          </a:p>
          <a:p>
            <a:pPr algn="just"/>
            <a:r>
              <a:rPr lang="es-ES" dirty="0"/>
              <a:t>3</a:t>
            </a:r>
            <a:r>
              <a:rPr lang="es-ES" dirty="0" smtClean="0"/>
              <a:t>.Fecha</a:t>
            </a:r>
            <a:r>
              <a:rPr lang="es-ES" dirty="0"/>
              <a:t>. En este apartado el declarante deberá anotar la fecha en que entrega la declaración.</a:t>
            </a:r>
          </a:p>
          <a:p>
            <a:pPr algn="just"/>
            <a:r>
              <a:rPr lang="es-ES" dirty="0"/>
              <a:t>4</a:t>
            </a:r>
            <a:r>
              <a:rPr lang="es-ES" dirty="0" smtClean="0"/>
              <a:t>.Lugar</a:t>
            </a:r>
            <a:r>
              <a:rPr lang="es-ES" dirty="0"/>
              <a:t>. En este apartado el declarante deberá anotar el lugar en que se encuentra adscrito su lugar de trabajo.</a:t>
            </a:r>
          </a:p>
          <a:p>
            <a:pPr algn="just"/>
            <a:r>
              <a:rPr lang="es-ES" dirty="0"/>
              <a:t>5</a:t>
            </a:r>
            <a:r>
              <a:rPr lang="es-ES" dirty="0" smtClean="0"/>
              <a:t>.Firma </a:t>
            </a:r>
            <a:r>
              <a:rPr lang="es-ES" dirty="0"/>
              <a:t>del Declarante. En este apartado el declarante deberá plasmar la firma autógrafa y en tinta azul.</a:t>
            </a:r>
          </a:p>
        </p:txBody>
      </p:sp>
      <p:grpSp>
        <p:nvGrpSpPr>
          <p:cNvPr id="5" name="Grupo 4"/>
          <p:cNvGrpSpPr/>
          <p:nvPr/>
        </p:nvGrpSpPr>
        <p:grpSpPr>
          <a:xfrm>
            <a:off x="7107385" y="73788"/>
            <a:ext cx="1955605" cy="676554"/>
            <a:chOff x="6694233" y="148833"/>
            <a:chExt cx="2241594" cy="949034"/>
          </a:xfrm>
        </p:grpSpPr>
        <p:grpSp>
          <p:nvGrpSpPr>
            <p:cNvPr id="7" name="Grupo 6"/>
            <p:cNvGrpSpPr>
              <a:grpSpLocks/>
            </p:cNvGrpSpPr>
            <p:nvPr/>
          </p:nvGrpSpPr>
          <p:grpSpPr bwMode="auto">
            <a:xfrm>
              <a:off x="6694233" y="148833"/>
              <a:ext cx="1093339" cy="949034"/>
              <a:chOff x="0" y="0"/>
              <a:chExt cx="1026807" cy="706440"/>
            </a:xfrm>
          </p:grpSpPr>
          <p:pic>
            <p:nvPicPr>
              <p:cNvPr id="9" name="Imagen 8"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8" name="Imagen 7"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7128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sp>
        <p:nvSpPr>
          <p:cNvPr id="4" name="CuadroTexto 3"/>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de Posible Conflicto de Intereses</a:t>
            </a:r>
            <a:endParaRPr lang="es-MX" sz="2000" b="1" dirty="0">
              <a:latin typeface="Roboto Condensed" panose="020B0604020202020204" charset="0"/>
              <a:ea typeface="Roboto Condensed" panose="020B0604020202020204" charset="0"/>
            </a:endParaRPr>
          </a:p>
        </p:txBody>
      </p:sp>
      <p:grpSp>
        <p:nvGrpSpPr>
          <p:cNvPr id="5" name="Grupo 4"/>
          <p:cNvGrpSpPr/>
          <p:nvPr/>
        </p:nvGrpSpPr>
        <p:grpSpPr>
          <a:xfrm>
            <a:off x="7124007" y="86064"/>
            <a:ext cx="1964768" cy="662081"/>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n 9"/>
          <p:cNvPicPr>
            <a:picLocks noChangeAspect="1"/>
          </p:cNvPicPr>
          <p:nvPr/>
        </p:nvPicPr>
        <p:blipFill>
          <a:blip r:embed="rId5"/>
          <a:stretch>
            <a:fillRect/>
          </a:stretch>
        </p:blipFill>
        <p:spPr>
          <a:xfrm>
            <a:off x="2394132" y="0"/>
            <a:ext cx="3767414" cy="5143500"/>
          </a:xfrm>
          <a:prstGeom prst="rect">
            <a:avLst/>
          </a:prstGeom>
        </p:spPr>
      </p:pic>
    </p:spTree>
    <p:extLst>
      <p:ext uri="{BB962C8B-B14F-4D97-AF65-F5344CB8AC3E}">
        <p14:creationId xmlns:p14="http://schemas.microsoft.com/office/powerpoint/2010/main" val="2464801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sp>
        <p:nvSpPr>
          <p:cNvPr id="4" name="CuadroTexto 3"/>
          <p:cNvSpPr txBox="1"/>
          <p:nvPr/>
        </p:nvSpPr>
        <p:spPr>
          <a:xfrm>
            <a:off x="761087" y="839461"/>
            <a:ext cx="800219" cy="3954839"/>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Formato de Declaración de Posible Conflicto de Intereses</a:t>
            </a:r>
            <a:endParaRPr lang="es-MX" sz="2000" b="1" dirty="0">
              <a:latin typeface="Roboto Condensed" panose="020B0604020202020204" charset="0"/>
              <a:ea typeface="Roboto Condensed" panose="020B0604020202020204" charset="0"/>
            </a:endParaRPr>
          </a:p>
        </p:txBody>
      </p:sp>
      <p:pic>
        <p:nvPicPr>
          <p:cNvPr id="3" name="Imagen 2"/>
          <p:cNvPicPr>
            <a:picLocks noChangeAspect="1"/>
          </p:cNvPicPr>
          <p:nvPr/>
        </p:nvPicPr>
        <p:blipFill>
          <a:blip r:embed="rId2"/>
          <a:stretch>
            <a:fillRect/>
          </a:stretch>
        </p:blipFill>
        <p:spPr>
          <a:xfrm>
            <a:off x="2579330" y="-1"/>
            <a:ext cx="3610503" cy="5144201"/>
          </a:xfrm>
          <a:prstGeom prst="rect">
            <a:avLst/>
          </a:prstGeom>
        </p:spPr>
      </p:pic>
      <p:grpSp>
        <p:nvGrpSpPr>
          <p:cNvPr id="11" name="Grupo 10"/>
          <p:cNvGrpSpPr/>
          <p:nvPr/>
        </p:nvGrpSpPr>
        <p:grpSpPr>
          <a:xfrm>
            <a:off x="7124007" y="86064"/>
            <a:ext cx="1964768" cy="662081"/>
            <a:chOff x="6694233" y="148833"/>
            <a:chExt cx="2241594" cy="949034"/>
          </a:xfrm>
        </p:grpSpPr>
        <p:grpSp>
          <p:nvGrpSpPr>
            <p:cNvPr id="12" name="Grupo 11"/>
            <p:cNvGrpSpPr>
              <a:grpSpLocks/>
            </p:cNvGrpSpPr>
            <p:nvPr/>
          </p:nvGrpSpPr>
          <p:grpSpPr bwMode="auto">
            <a:xfrm>
              <a:off x="6694233" y="148833"/>
              <a:ext cx="1093339" cy="949034"/>
              <a:chOff x="0" y="0"/>
              <a:chExt cx="1026807" cy="706440"/>
            </a:xfrm>
          </p:grpSpPr>
          <p:pic>
            <p:nvPicPr>
              <p:cNvPr id="14" name="Imagen 13" descr="ie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3" name="Imagen 12" descr="Descripción: Imagen1"/>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98717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sp>
        <p:nvSpPr>
          <p:cNvPr id="7" name="Google Shape;236;p16"/>
          <p:cNvSpPr txBox="1">
            <a:spLocks/>
          </p:cNvSpPr>
          <p:nvPr/>
        </p:nvSpPr>
        <p:spPr>
          <a:xfrm>
            <a:off x="2326901" y="90840"/>
            <a:ext cx="4402495" cy="7667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es-ES" dirty="0" smtClean="0">
                <a:solidFill>
                  <a:schemeClr val="tx1"/>
                </a:solidFill>
              </a:rPr>
              <a:t>TIPOS DE DECLARACIÓN Y PLAZOS PARA SU PRESENTACIÓN</a:t>
            </a:r>
            <a:endParaRPr lang="es-ES" dirty="0">
              <a:solidFill>
                <a:schemeClr val="tx1"/>
              </a:solidFill>
            </a:endParaRPr>
          </a:p>
        </p:txBody>
      </p:sp>
      <p:grpSp>
        <p:nvGrpSpPr>
          <p:cNvPr id="8" name="Grupo 7"/>
          <p:cNvGrpSpPr/>
          <p:nvPr/>
        </p:nvGrpSpPr>
        <p:grpSpPr>
          <a:xfrm>
            <a:off x="7035558" y="153793"/>
            <a:ext cx="1958814" cy="648757"/>
            <a:chOff x="6694233" y="148833"/>
            <a:chExt cx="2241594" cy="949034"/>
          </a:xfrm>
        </p:grpSpPr>
        <p:grpSp>
          <p:nvGrpSpPr>
            <p:cNvPr id="9" name="Grupo 8"/>
            <p:cNvGrpSpPr>
              <a:grpSpLocks/>
            </p:cNvGrpSpPr>
            <p:nvPr/>
          </p:nvGrpSpPr>
          <p:grpSpPr bwMode="auto">
            <a:xfrm>
              <a:off x="6694233" y="148833"/>
              <a:ext cx="1093339" cy="949034"/>
              <a:chOff x="0" y="0"/>
              <a:chExt cx="1026807" cy="706440"/>
            </a:xfrm>
          </p:grpSpPr>
          <p:pic>
            <p:nvPicPr>
              <p:cNvPr id="11" name="Imagen 10"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10" name="Imagen 9"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ángulo 16"/>
          <p:cNvSpPr/>
          <p:nvPr/>
        </p:nvSpPr>
        <p:spPr>
          <a:xfrm>
            <a:off x="3025833" y="1290007"/>
            <a:ext cx="5968539" cy="1169551"/>
          </a:xfrm>
          <a:prstGeom prst="rect">
            <a:avLst/>
          </a:prstGeom>
        </p:spPr>
        <p:txBody>
          <a:bodyPr wrap="square">
            <a:spAutoFit/>
          </a:bodyPr>
          <a:lstStyle/>
          <a:p>
            <a:pPr lvl="0" algn="just"/>
            <a:r>
              <a:rPr lang="es-MX" dirty="0">
                <a:latin typeface="Arial" panose="020B0604020202020204" pitchFamily="34" charset="0"/>
                <a:ea typeface="Roboto Condensed" panose="020B0604020202020204" charset="0"/>
                <a:cs typeface="Arial" panose="020B0604020202020204" pitchFamily="34" charset="0"/>
              </a:rPr>
              <a:t>Dentro de los </a:t>
            </a:r>
            <a:r>
              <a:rPr lang="es-MX" b="1" dirty="0">
                <a:latin typeface="Arial" panose="020B0604020202020204" pitchFamily="34" charset="0"/>
                <a:ea typeface="Roboto Condensed" panose="020B0604020202020204" charset="0"/>
                <a:cs typeface="Arial" panose="020B0604020202020204" pitchFamily="34" charset="0"/>
              </a:rPr>
              <a:t>sesenta días naturales </a:t>
            </a:r>
            <a:r>
              <a:rPr lang="es-MX" dirty="0">
                <a:latin typeface="Arial" panose="020B0604020202020204" pitchFamily="34" charset="0"/>
                <a:ea typeface="Roboto Condensed" panose="020B0604020202020204" charset="0"/>
                <a:cs typeface="Arial" panose="020B0604020202020204" pitchFamily="34" charset="0"/>
              </a:rPr>
              <a:t>siguientes a la toma de posesión</a:t>
            </a:r>
            <a:r>
              <a:rPr lang="es-MX" dirty="0" smtClean="0">
                <a:latin typeface="Arial" panose="020B0604020202020204" pitchFamily="34" charset="0"/>
                <a:ea typeface="Roboto Condensed" panose="020B0604020202020204" charset="0"/>
                <a:cs typeface="Arial" panose="020B0604020202020204" pitchFamily="34" charset="0"/>
              </a:rPr>
              <a:t>:</a:t>
            </a:r>
          </a:p>
          <a:p>
            <a:pPr lvl="0" algn="just"/>
            <a:endParaRPr lang="es-ES" dirty="0">
              <a:latin typeface="Arial" panose="020B0604020202020204" pitchFamily="34" charset="0"/>
              <a:ea typeface="Roboto Condensed" panose="020B0604020202020204" charset="0"/>
              <a:cs typeface="Arial" panose="020B0604020202020204" pitchFamily="34" charset="0"/>
            </a:endParaRPr>
          </a:p>
          <a:p>
            <a:pPr lvl="0" algn="just"/>
            <a:r>
              <a:rPr lang="es-MX" dirty="0">
                <a:latin typeface="Arial" panose="020B0604020202020204" pitchFamily="34" charset="0"/>
                <a:ea typeface="Roboto Condensed" panose="020B0604020202020204" charset="0"/>
                <a:cs typeface="Arial" panose="020B0604020202020204" pitchFamily="34" charset="0"/>
              </a:rPr>
              <a:t>a)Ingreso al servicio público </a:t>
            </a:r>
            <a:r>
              <a:rPr lang="es-MX" b="1" dirty="0">
                <a:latin typeface="Arial" panose="020B0604020202020204" pitchFamily="34" charset="0"/>
                <a:ea typeface="Roboto Condensed" panose="020B0604020202020204" charset="0"/>
                <a:cs typeface="Arial" panose="020B0604020202020204" pitchFamily="34" charset="0"/>
              </a:rPr>
              <a:t>por primera vez</a:t>
            </a:r>
            <a:r>
              <a:rPr lang="es-MX" dirty="0">
                <a:latin typeface="Arial" panose="020B0604020202020204" pitchFamily="34" charset="0"/>
                <a:ea typeface="Roboto Condensed" panose="020B0604020202020204" charset="0"/>
                <a:cs typeface="Arial" panose="020B0604020202020204" pitchFamily="34" charset="0"/>
              </a:rPr>
              <a:t>; </a:t>
            </a:r>
            <a:endParaRPr lang="es-ES" dirty="0">
              <a:latin typeface="Arial" panose="020B0604020202020204" pitchFamily="34" charset="0"/>
              <a:ea typeface="Roboto Condensed" panose="020B0604020202020204" charset="0"/>
              <a:cs typeface="Arial" panose="020B0604020202020204" pitchFamily="34" charset="0"/>
            </a:endParaRPr>
          </a:p>
          <a:p>
            <a:pPr lvl="0" algn="just"/>
            <a:r>
              <a:rPr lang="es-MX" dirty="0">
                <a:latin typeface="Arial" panose="020B0604020202020204" pitchFamily="34" charset="0"/>
                <a:ea typeface="Roboto Condensed" panose="020B0604020202020204" charset="0"/>
                <a:cs typeface="Arial" panose="020B0604020202020204" pitchFamily="34" charset="0"/>
              </a:rPr>
              <a:t>b)</a:t>
            </a:r>
            <a:r>
              <a:rPr lang="es-MX" b="1" dirty="0">
                <a:latin typeface="Arial" panose="020B0604020202020204" pitchFamily="34" charset="0"/>
                <a:ea typeface="Roboto Condensed" panose="020B0604020202020204" charset="0"/>
                <a:cs typeface="Arial" panose="020B0604020202020204" pitchFamily="34" charset="0"/>
              </a:rPr>
              <a:t>Reingreso</a:t>
            </a:r>
            <a:r>
              <a:rPr lang="es-MX" dirty="0">
                <a:latin typeface="Arial" panose="020B0604020202020204" pitchFamily="34" charset="0"/>
                <a:ea typeface="Roboto Condensed" panose="020B0604020202020204" charset="0"/>
                <a:cs typeface="Arial" panose="020B0604020202020204" pitchFamily="34" charset="0"/>
              </a:rPr>
              <a:t> al servicio público </a:t>
            </a:r>
            <a:r>
              <a:rPr lang="es-MX" b="1" dirty="0">
                <a:latin typeface="Arial" panose="020B0604020202020204" pitchFamily="34" charset="0"/>
                <a:ea typeface="Roboto Condensed" panose="020B0604020202020204" charset="0"/>
                <a:cs typeface="Arial" panose="020B0604020202020204" pitchFamily="34" charset="0"/>
              </a:rPr>
              <a:t>después de sesenta días</a:t>
            </a:r>
            <a:r>
              <a:rPr lang="es-MX" dirty="0">
                <a:latin typeface="Arial" panose="020B0604020202020204" pitchFamily="34" charset="0"/>
                <a:ea typeface="Roboto Condensed" panose="020B0604020202020204" charset="0"/>
                <a:cs typeface="Arial" panose="020B0604020202020204" pitchFamily="34" charset="0"/>
              </a:rPr>
              <a:t> naturales de la conclusión de su último encargo.</a:t>
            </a:r>
            <a:endParaRPr lang="es-ES" dirty="0">
              <a:latin typeface="Arial" panose="020B0604020202020204" pitchFamily="34" charset="0"/>
              <a:ea typeface="Roboto Condensed" panose="020B0604020202020204" charset="0"/>
              <a:cs typeface="Arial" panose="020B0604020202020204" pitchFamily="34" charset="0"/>
            </a:endParaRPr>
          </a:p>
        </p:txBody>
      </p:sp>
      <p:sp>
        <p:nvSpPr>
          <p:cNvPr id="18" name="Rectángulo 17"/>
          <p:cNvSpPr/>
          <p:nvPr/>
        </p:nvSpPr>
        <p:spPr>
          <a:xfrm>
            <a:off x="3865417" y="4116711"/>
            <a:ext cx="4763192" cy="523220"/>
          </a:xfrm>
          <a:prstGeom prst="rect">
            <a:avLst/>
          </a:prstGeom>
        </p:spPr>
        <p:txBody>
          <a:bodyPr wrap="square">
            <a:spAutoFit/>
          </a:bodyPr>
          <a:lstStyle/>
          <a:p>
            <a:pPr lvl="0"/>
            <a:r>
              <a:rPr lang="es-MX" dirty="0">
                <a:latin typeface="Arial" panose="020B0604020202020204" pitchFamily="34" charset="0"/>
                <a:ea typeface="Roboto Condensed" panose="020B0604020202020204" charset="0"/>
                <a:cs typeface="Arial" panose="020B0604020202020204" pitchFamily="34" charset="0"/>
              </a:rPr>
              <a:t>Dentro de los </a:t>
            </a:r>
            <a:r>
              <a:rPr lang="es-MX" b="1" dirty="0">
                <a:latin typeface="Arial" panose="020B0604020202020204" pitchFamily="34" charset="0"/>
                <a:ea typeface="Roboto Condensed" panose="020B0604020202020204" charset="0"/>
                <a:cs typeface="Arial" panose="020B0604020202020204" pitchFamily="34" charset="0"/>
              </a:rPr>
              <a:t>sesenta días naturales </a:t>
            </a:r>
            <a:r>
              <a:rPr lang="es-MX" dirty="0">
                <a:latin typeface="Arial" panose="020B0604020202020204" pitchFamily="34" charset="0"/>
                <a:ea typeface="Roboto Condensed" panose="020B0604020202020204" charset="0"/>
                <a:cs typeface="Arial" panose="020B0604020202020204" pitchFamily="34" charset="0"/>
              </a:rPr>
              <a:t>siguientes a la conclusión.</a:t>
            </a:r>
            <a:endParaRPr lang="es-ES" dirty="0">
              <a:latin typeface="Arial" panose="020B0604020202020204" pitchFamily="34" charset="0"/>
              <a:ea typeface="Roboto Condensed" panose="020B0604020202020204" charset="0"/>
              <a:cs typeface="Arial" panose="020B0604020202020204" pitchFamily="34" charset="0"/>
            </a:endParaRPr>
          </a:p>
        </p:txBody>
      </p:sp>
      <p:sp>
        <p:nvSpPr>
          <p:cNvPr id="19" name="Rectángulo 18"/>
          <p:cNvSpPr/>
          <p:nvPr/>
        </p:nvSpPr>
        <p:spPr>
          <a:xfrm>
            <a:off x="3474720" y="2670118"/>
            <a:ext cx="5415280" cy="954107"/>
          </a:xfrm>
          <a:prstGeom prst="rect">
            <a:avLst/>
          </a:prstGeom>
        </p:spPr>
        <p:txBody>
          <a:bodyPr wrap="square">
            <a:spAutoFit/>
          </a:bodyPr>
          <a:lstStyle/>
          <a:p>
            <a:pPr lvl="0" algn="just"/>
            <a:r>
              <a:rPr lang="es-ES" dirty="0">
                <a:solidFill>
                  <a:schemeClr val="tx1"/>
                </a:solidFill>
                <a:latin typeface="Arial" panose="020B0604020202020204" pitchFamily="34" charset="0"/>
                <a:ea typeface="Roboto Condensed" panose="020B0604020202020204" charset="0"/>
                <a:cs typeface="Arial" panose="020B0604020202020204" pitchFamily="34" charset="0"/>
              </a:rPr>
              <a:t>Durante el mes de </a:t>
            </a:r>
            <a:r>
              <a:rPr lang="es-ES" b="1" u="sng" dirty="0">
                <a:solidFill>
                  <a:schemeClr val="tx1"/>
                </a:solidFill>
                <a:latin typeface="Arial" panose="020B0604020202020204" pitchFamily="34" charset="0"/>
                <a:ea typeface="Roboto Condensed" panose="020B0604020202020204" charset="0"/>
                <a:cs typeface="Arial" panose="020B0604020202020204" pitchFamily="34" charset="0"/>
              </a:rPr>
              <a:t>mayo</a:t>
            </a:r>
            <a:r>
              <a:rPr lang="es-ES" u="sng" dirty="0">
                <a:solidFill>
                  <a:schemeClr val="tx1"/>
                </a:solidFill>
                <a:latin typeface="Arial" panose="020B0604020202020204" pitchFamily="34" charset="0"/>
                <a:ea typeface="Roboto Condensed" panose="020B0604020202020204" charset="0"/>
                <a:cs typeface="Arial" panose="020B0604020202020204" pitchFamily="34" charset="0"/>
              </a:rPr>
              <a:t> </a:t>
            </a:r>
            <a:r>
              <a:rPr lang="es-ES" dirty="0">
                <a:solidFill>
                  <a:schemeClr val="tx1"/>
                </a:solidFill>
                <a:latin typeface="Arial" panose="020B0604020202020204" pitchFamily="34" charset="0"/>
                <a:ea typeface="Roboto Condensed" panose="020B0604020202020204" charset="0"/>
                <a:cs typeface="Arial" panose="020B0604020202020204" pitchFamily="34" charset="0"/>
              </a:rPr>
              <a:t>de cada año</a:t>
            </a:r>
            <a:r>
              <a:rPr lang="es-ES" dirty="0" smtClean="0">
                <a:solidFill>
                  <a:schemeClr val="tx1"/>
                </a:solidFill>
                <a:latin typeface="Arial" panose="020B0604020202020204" pitchFamily="34" charset="0"/>
                <a:ea typeface="Roboto Condensed" panose="020B0604020202020204" charset="0"/>
                <a:cs typeface="Arial" panose="020B0604020202020204" pitchFamily="34" charset="0"/>
              </a:rPr>
              <a:t>.</a:t>
            </a:r>
          </a:p>
          <a:p>
            <a:pPr lvl="0" algn="just"/>
            <a:endParaRPr lang="es-ES" dirty="0" smtClean="0">
              <a:solidFill>
                <a:schemeClr val="tx1"/>
              </a:solidFill>
              <a:latin typeface="Arial" panose="020B0604020202020204" pitchFamily="34" charset="0"/>
              <a:ea typeface="Roboto Condensed" panose="020B0604020202020204" charset="0"/>
              <a:cs typeface="Arial" panose="020B0604020202020204" pitchFamily="34" charset="0"/>
            </a:endParaRPr>
          </a:p>
          <a:p>
            <a:pPr lvl="0" algn="just"/>
            <a:r>
              <a:rPr lang="es-MX" dirty="0" smtClean="0">
                <a:solidFill>
                  <a:schemeClr val="tx1"/>
                </a:solidFill>
                <a:latin typeface="Arial" panose="020B0604020202020204" pitchFamily="34" charset="0"/>
                <a:ea typeface="Roboto Condensed" panose="020B0604020202020204" charset="0"/>
                <a:cs typeface="Arial" panose="020B0604020202020204" pitchFamily="34" charset="0"/>
              </a:rPr>
              <a:t>Si estás activo en mayo y te desempeñaste como servidor público </a:t>
            </a:r>
            <a:r>
              <a:rPr lang="es-MX" b="1" dirty="0" smtClean="0">
                <a:solidFill>
                  <a:schemeClr val="tx1"/>
                </a:solidFill>
                <a:latin typeface="Arial" panose="020B0604020202020204" pitchFamily="34" charset="0"/>
                <a:ea typeface="Roboto Condensed" panose="020B0604020202020204" charset="0"/>
                <a:cs typeface="Arial" panose="020B0604020202020204" pitchFamily="34" charset="0"/>
              </a:rPr>
              <a:t>obligado</a:t>
            </a:r>
            <a:r>
              <a:rPr lang="es-MX" dirty="0" smtClean="0">
                <a:solidFill>
                  <a:schemeClr val="tx1"/>
                </a:solidFill>
                <a:latin typeface="Arial" panose="020B0604020202020204" pitchFamily="34" charset="0"/>
                <a:ea typeface="Roboto Condensed" panose="020B0604020202020204" charset="0"/>
                <a:cs typeface="Arial" panose="020B0604020202020204" pitchFamily="34" charset="0"/>
              </a:rPr>
              <a:t>, por lo </a:t>
            </a:r>
            <a:r>
              <a:rPr lang="es-MX" b="1" dirty="0" smtClean="0">
                <a:solidFill>
                  <a:schemeClr val="tx1"/>
                </a:solidFill>
                <a:latin typeface="Arial" panose="020B0604020202020204" pitchFamily="34" charset="0"/>
                <a:ea typeface="Roboto Condensed" panose="020B0604020202020204" charset="0"/>
                <a:cs typeface="Arial" panose="020B0604020202020204" pitchFamily="34" charset="0"/>
              </a:rPr>
              <a:t>menos un día </a:t>
            </a:r>
            <a:r>
              <a:rPr lang="es-MX" dirty="0" smtClean="0">
                <a:solidFill>
                  <a:schemeClr val="tx1"/>
                </a:solidFill>
                <a:latin typeface="Arial" panose="020B0604020202020204" pitchFamily="34" charset="0"/>
                <a:ea typeface="Roboto Condensed" panose="020B0604020202020204" charset="0"/>
                <a:cs typeface="Arial" panose="020B0604020202020204" pitchFamily="34" charset="0"/>
              </a:rPr>
              <a:t>en el año inmediato anterior.</a:t>
            </a:r>
          </a:p>
        </p:txBody>
      </p:sp>
      <p:sp>
        <p:nvSpPr>
          <p:cNvPr id="24" name="Google Shape;1710;p47"/>
          <p:cNvSpPr/>
          <p:nvPr/>
        </p:nvSpPr>
        <p:spPr>
          <a:xfrm rot="5400000">
            <a:off x="1149218" y="289826"/>
            <a:ext cx="575104" cy="28735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s-MX" sz="1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32" name="Google Shape;1711;p47"/>
          <p:cNvSpPr/>
          <p:nvPr/>
        </p:nvSpPr>
        <p:spPr>
          <a:xfrm rot="5400000">
            <a:off x="1448742" y="1332149"/>
            <a:ext cx="577228" cy="34747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711;p47"/>
          <p:cNvSpPr/>
          <p:nvPr/>
        </p:nvSpPr>
        <p:spPr>
          <a:xfrm rot="5400000">
            <a:off x="1644091" y="2412532"/>
            <a:ext cx="577228" cy="3865424"/>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5" name="Google Shape;236;p16"/>
          <p:cNvSpPr txBox="1">
            <a:spLocks/>
          </p:cNvSpPr>
          <p:nvPr/>
        </p:nvSpPr>
        <p:spPr>
          <a:xfrm>
            <a:off x="736551" y="1498068"/>
            <a:ext cx="1196154" cy="4570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es-ES" dirty="0" smtClean="0">
                <a:solidFill>
                  <a:schemeClr val="tx1"/>
                </a:solidFill>
              </a:rPr>
              <a:t>INICIO</a:t>
            </a:r>
            <a:endParaRPr lang="es-ES" dirty="0">
              <a:solidFill>
                <a:schemeClr val="tx1"/>
              </a:solidFill>
            </a:endParaRPr>
          </a:p>
        </p:txBody>
      </p:sp>
      <p:sp>
        <p:nvSpPr>
          <p:cNvPr id="36" name="Google Shape;236;p16"/>
          <p:cNvSpPr txBox="1">
            <a:spLocks/>
          </p:cNvSpPr>
          <p:nvPr/>
        </p:nvSpPr>
        <p:spPr>
          <a:xfrm>
            <a:off x="394843" y="2840979"/>
            <a:ext cx="1879569" cy="4570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es-ES" dirty="0" smtClean="0">
                <a:solidFill>
                  <a:schemeClr val="tx1"/>
                </a:solidFill>
              </a:rPr>
              <a:t>MODIFICACIÓN</a:t>
            </a:r>
            <a:endParaRPr lang="es-ES" dirty="0">
              <a:solidFill>
                <a:schemeClr val="tx1"/>
              </a:solidFill>
            </a:endParaRPr>
          </a:p>
        </p:txBody>
      </p:sp>
      <p:sp>
        <p:nvSpPr>
          <p:cNvPr id="37" name="Google Shape;236;p16"/>
          <p:cNvSpPr txBox="1">
            <a:spLocks/>
          </p:cNvSpPr>
          <p:nvPr/>
        </p:nvSpPr>
        <p:spPr>
          <a:xfrm>
            <a:off x="496985" y="4116711"/>
            <a:ext cx="1879569" cy="4570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pPr algn="ctr"/>
            <a:r>
              <a:rPr lang="es-ES" dirty="0" smtClean="0">
                <a:solidFill>
                  <a:schemeClr val="tx1"/>
                </a:solidFill>
              </a:rPr>
              <a:t>CONCLUSIÓN</a:t>
            </a:r>
            <a:endParaRPr lang="es-ES" dirty="0">
              <a:solidFill>
                <a:schemeClr val="tx1"/>
              </a:solidFill>
            </a:endParaRPr>
          </a:p>
        </p:txBody>
      </p:sp>
    </p:spTree>
    <p:extLst>
      <p:ext uri="{BB962C8B-B14F-4D97-AF65-F5344CB8AC3E}">
        <p14:creationId xmlns:p14="http://schemas.microsoft.com/office/powerpoint/2010/main" val="3369194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grpSp>
        <p:nvGrpSpPr>
          <p:cNvPr id="3" name="Grupo 2"/>
          <p:cNvGrpSpPr/>
          <p:nvPr/>
        </p:nvGrpSpPr>
        <p:grpSpPr>
          <a:xfrm>
            <a:off x="6957753" y="148833"/>
            <a:ext cx="1978074" cy="653969"/>
            <a:chOff x="6694233" y="148833"/>
            <a:chExt cx="2241594" cy="949034"/>
          </a:xfrm>
        </p:grpSpPr>
        <p:grpSp>
          <p:nvGrpSpPr>
            <p:cNvPr id="4" name="Grupo 3"/>
            <p:cNvGrpSpPr>
              <a:grpSpLocks/>
            </p:cNvGrpSpPr>
            <p:nvPr/>
          </p:nvGrpSpPr>
          <p:grpSpPr bwMode="auto">
            <a:xfrm>
              <a:off x="6694233" y="148833"/>
              <a:ext cx="1093339" cy="949034"/>
              <a:chOff x="0" y="0"/>
              <a:chExt cx="1026807" cy="706440"/>
            </a:xfrm>
          </p:grpSpPr>
          <p:pic>
            <p:nvPicPr>
              <p:cNvPr id="6" name="Imagen 5"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5" name="Imagen 4"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uadroTexto 7"/>
          <p:cNvSpPr txBox="1"/>
          <p:nvPr/>
        </p:nvSpPr>
        <p:spPr>
          <a:xfrm>
            <a:off x="2173456" y="156471"/>
            <a:ext cx="4633381" cy="646331"/>
          </a:xfrm>
          <a:prstGeom prst="rect">
            <a:avLst/>
          </a:prstGeom>
          <a:noFill/>
          <a:ln>
            <a:noFill/>
          </a:ln>
        </p:spPr>
        <p:txBody>
          <a:bodyPr wrap="square" rtlCol="0">
            <a:spAutoFit/>
          </a:bodyPr>
          <a:lstStyle/>
          <a:p>
            <a:pPr algn="ctr"/>
            <a:r>
              <a:rPr lang="es-MX" sz="1800" b="1" dirty="0" smtClean="0">
                <a:ln>
                  <a:solidFill>
                    <a:srgbClr val="000000"/>
                  </a:solidFill>
                </a:ln>
                <a:effectLst/>
                <a:latin typeface="Roboto Condensed" panose="020B0604020202020204" charset="0"/>
                <a:ea typeface="Roboto Condensed" panose="020B0604020202020204" charset="0"/>
              </a:rPr>
              <a:t>INSTITUTO ELECTORAL Y DE PARTICIPACIÓN </a:t>
            </a:r>
            <a:r>
              <a:rPr lang="es-MX" sz="1800" b="1" dirty="0" smtClean="0">
                <a:ln>
                  <a:solidFill>
                    <a:srgbClr val="954D6D"/>
                  </a:solidFill>
                </a:ln>
                <a:solidFill>
                  <a:srgbClr val="954D6D"/>
                </a:solidFill>
                <a:effectLst/>
                <a:latin typeface="Roboto Condensed" panose="020B0604020202020204" charset="0"/>
                <a:ea typeface="Roboto Condensed" panose="020B0604020202020204" charset="0"/>
              </a:rPr>
              <a:t>CIUDADANA DE TABASCO</a:t>
            </a:r>
            <a:endParaRPr lang="es-MX" sz="1800" b="1" dirty="0">
              <a:ln>
                <a:solidFill>
                  <a:srgbClr val="954D6D"/>
                </a:solidFill>
              </a:ln>
              <a:solidFill>
                <a:srgbClr val="954D6D"/>
              </a:solidFill>
              <a:effectLst/>
              <a:latin typeface="Roboto Condensed" panose="020B0604020202020204" charset="0"/>
              <a:ea typeface="Roboto Condensed" panose="020B0604020202020204" charset="0"/>
            </a:endParaRPr>
          </a:p>
        </p:txBody>
      </p:sp>
      <p:sp>
        <p:nvSpPr>
          <p:cNvPr id="10" name="CuadroTexto 9"/>
          <p:cNvSpPr txBox="1"/>
          <p:nvPr/>
        </p:nvSpPr>
        <p:spPr>
          <a:xfrm>
            <a:off x="912241" y="1339838"/>
            <a:ext cx="7155809" cy="3139321"/>
          </a:xfrm>
          <a:prstGeom prst="rect">
            <a:avLst/>
          </a:prstGeom>
          <a:noFill/>
          <a:ln>
            <a:noFill/>
          </a:ln>
        </p:spPr>
        <p:txBody>
          <a:bodyPr wrap="square" rtlCol="0">
            <a:spAutoFit/>
          </a:bodyPr>
          <a:lstStyle/>
          <a:p>
            <a:pPr algn="ctr"/>
            <a:r>
              <a:rPr lang="es-MX" sz="1800" b="1" dirty="0">
                <a:ln>
                  <a:solidFill>
                    <a:srgbClr val="954D6D"/>
                  </a:solidFill>
                </a:ln>
                <a:solidFill>
                  <a:srgbClr val="954D6D"/>
                </a:solidFill>
                <a:latin typeface="Roboto Condensed" panose="020B0604020202020204" charset="0"/>
                <a:ea typeface="Roboto Condensed" panose="020B0604020202020204" charset="0"/>
              </a:rPr>
              <a:t>COORDINACIÓN RESPONSABLE:</a:t>
            </a:r>
          </a:p>
          <a:p>
            <a:pPr algn="ctr"/>
            <a:r>
              <a:rPr lang="es-MX" sz="1800" b="1" dirty="0" smtClean="0">
                <a:ln>
                  <a:solidFill>
                    <a:srgbClr val="000000"/>
                  </a:solidFill>
                </a:ln>
                <a:latin typeface="Roboto Condensed" panose="020B0604020202020204" charset="0"/>
                <a:ea typeface="Roboto Condensed" panose="020B0604020202020204" charset="0"/>
              </a:rPr>
              <a:t>COORDINACIÓN DE RESPONSABILIDADES Y SITUACIÓN PATRIMONIAL </a:t>
            </a:r>
          </a:p>
          <a:p>
            <a:pPr algn="ctr"/>
            <a:r>
              <a:rPr lang="es-MX" sz="1800" b="1" dirty="0" smtClean="0">
                <a:ln>
                  <a:solidFill>
                    <a:srgbClr val="954D6D"/>
                  </a:solidFill>
                </a:ln>
                <a:solidFill>
                  <a:srgbClr val="954D6D"/>
                </a:solidFill>
                <a:effectLst/>
                <a:latin typeface="Roboto Condensed" panose="020B0604020202020204" charset="0"/>
                <a:ea typeface="Roboto Condensed" panose="020B0604020202020204" charset="0"/>
              </a:rPr>
              <a:t>CONTACTOS:</a:t>
            </a:r>
          </a:p>
          <a:p>
            <a:pPr algn="ctr"/>
            <a:r>
              <a:rPr lang="es-MX" sz="1800" b="1" dirty="0" smtClean="0">
                <a:ln>
                  <a:solidFill>
                    <a:srgbClr val="000000"/>
                  </a:solidFill>
                </a:ln>
                <a:latin typeface="Roboto Condensed" panose="020B0604020202020204" charset="0"/>
                <a:ea typeface="Roboto Condensed" panose="020B0604020202020204" charset="0"/>
              </a:rPr>
              <a:t>COORDINADORA: CATALINA LÓPEZ VENTURA</a:t>
            </a:r>
          </a:p>
          <a:p>
            <a:pPr algn="ctr"/>
            <a:r>
              <a:rPr lang="es-MX" sz="1800" b="1" dirty="0" smtClean="0">
                <a:ln>
                  <a:solidFill>
                    <a:srgbClr val="954D6D"/>
                  </a:solidFill>
                </a:ln>
                <a:solidFill>
                  <a:srgbClr val="954D6D"/>
                </a:solidFill>
                <a:effectLst/>
                <a:latin typeface="Roboto Condensed" panose="020B0604020202020204" charset="0"/>
                <a:ea typeface="Roboto Condensed" panose="020B0604020202020204" charset="0"/>
              </a:rPr>
              <a:t>CORREO: </a:t>
            </a:r>
            <a:r>
              <a:rPr lang="es-MX" sz="1800" b="1" dirty="0" smtClean="0">
                <a:ln>
                  <a:solidFill>
                    <a:srgbClr val="954D6D"/>
                  </a:solidFill>
                </a:ln>
                <a:solidFill>
                  <a:srgbClr val="954D6D"/>
                </a:solidFill>
                <a:latin typeface="Roboto Condensed" panose="020B0604020202020204" charset="0"/>
                <a:ea typeface="Roboto Condensed" panose="020B0604020202020204" charset="0"/>
              </a:rPr>
              <a:t>C</a:t>
            </a:r>
            <a:r>
              <a:rPr lang="es-MX" sz="1800" b="1" dirty="0" smtClean="0">
                <a:ln>
                  <a:solidFill>
                    <a:srgbClr val="954D6D"/>
                  </a:solidFill>
                </a:ln>
                <a:solidFill>
                  <a:srgbClr val="954D6D"/>
                </a:solidFill>
                <a:effectLst/>
                <a:latin typeface="Roboto Condensed" panose="020B0604020202020204" charset="0"/>
                <a:ea typeface="Roboto Condensed" panose="020B0604020202020204" charset="0"/>
              </a:rPr>
              <a:t>ATALINA.LOPEZ@IEPCT.MX</a:t>
            </a:r>
          </a:p>
          <a:p>
            <a:pPr algn="ctr"/>
            <a:r>
              <a:rPr lang="es-MX" sz="1800" b="1" dirty="0" smtClean="0">
                <a:ln>
                  <a:solidFill>
                    <a:srgbClr val="000000"/>
                  </a:solidFill>
                </a:ln>
                <a:latin typeface="Roboto Condensed" panose="020B0604020202020204" charset="0"/>
                <a:ea typeface="Roboto Condensed" panose="020B0604020202020204" charset="0"/>
              </a:rPr>
              <a:t>AUXILIAR: AUDITORA ROSA MARÍA ESCOBEDO HERNÁNDEZ</a:t>
            </a:r>
          </a:p>
          <a:p>
            <a:pPr algn="ctr"/>
            <a:r>
              <a:rPr lang="es-MX" sz="1800" b="1" dirty="0" smtClean="0">
                <a:ln>
                  <a:solidFill>
                    <a:srgbClr val="954D6D"/>
                  </a:solidFill>
                </a:ln>
                <a:solidFill>
                  <a:srgbClr val="954D6D"/>
                </a:solidFill>
                <a:effectLst/>
                <a:latin typeface="Roboto Condensed" panose="020B0604020202020204" charset="0"/>
                <a:ea typeface="Roboto Condensed" panose="020B0604020202020204" charset="0"/>
              </a:rPr>
              <a:t>CORREO: ROSA.ESCOBEDO@IEPCT.MX</a:t>
            </a:r>
          </a:p>
          <a:p>
            <a:pPr algn="ctr"/>
            <a:r>
              <a:rPr lang="es-MX" sz="1800" b="1" dirty="0" smtClean="0">
                <a:ln>
                  <a:solidFill>
                    <a:srgbClr val="000000"/>
                  </a:solidFill>
                </a:ln>
                <a:latin typeface="Roboto Condensed" panose="020B0604020202020204" charset="0"/>
                <a:ea typeface="Roboto Condensed" panose="020B0604020202020204" charset="0"/>
              </a:rPr>
              <a:t>EXT. 1023</a:t>
            </a:r>
          </a:p>
          <a:p>
            <a:pPr algn="ctr"/>
            <a:endParaRPr lang="es-MX" sz="1800" b="1" dirty="0" smtClean="0">
              <a:ln>
                <a:solidFill>
                  <a:srgbClr val="000000"/>
                </a:solidFill>
              </a:ln>
              <a:latin typeface="Roboto Condensed" panose="020B0604020202020204" charset="0"/>
              <a:ea typeface="Roboto Condensed" panose="020B0604020202020204" charset="0"/>
            </a:endParaRPr>
          </a:p>
          <a:p>
            <a:pPr algn="ctr"/>
            <a:r>
              <a:rPr lang="es-MX" sz="3600" b="1" dirty="0" smtClean="0">
                <a:ln>
                  <a:solidFill>
                    <a:srgbClr val="000000"/>
                  </a:solidFill>
                </a:ln>
                <a:latin typeface="Roboto Condensed" panose="020B0604020202020204" charset="0"/>
                <a:ea typeface="Roboto Condensed" panose="020B0604020202020204" charset="0"/>
              </a:rPr>
              <a:t>¡GRACIAS!</a:t>
            </a:r>
            <a:endParaRPr lang="es-MX" sz="3600" b="1" dirty="0" smtClean="0">
              <a:ln>
                <a:solidFill>
                  <a:srgbClr val="000000"/>
                </a:solidFill>
              </a:ln>
              <a:effectLst/>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442100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
        <p:nvSpPr>
          <p:cNvPr id="24" name="Rectángulo 23"/>
          <p:cNvSpPr/>
          <p:nvPr/>
        </p:nvSpPr>
        <p:spPr>
          <a:xfrm rot="5400000">
            <a:off x="4045969" y="-1969415"/>
            <a:ext cx="1107996" cy="5046827"/>
          </a:xfrm>
          <a:prstGeom prst="rect">
            <a:avLst/>
          </a:prstGeom>
          <a:noFill/>
        </p:spPr>
        <p:txBody>
          <a:bodyPr vert="vert270" wrap="square" rtlCol="0">
            <a:spAutoFit/>
          </a:bodyPr>
          <a:lstStyle/>
          <a:p>
            <a:pPr algn="ctr"/>
            <a:r>
              <a:rPr lang="es-ES" sz="2000" b="1" dirty="0" smtClean="0">
                <a:latin typeface="Roboto Condensed" panose="020B0604020202020204" charset="0"/>
                <a:ea typeface="Roboto Condensed" panose="020B0604020202020204" charset="0"/>
              </a:rPr>
              <a:t>Instructivo para el llenado del Oficio de </a:t>
            </a:r>
            <a:r>
              <a:rPr lang="es-ES" sz="2000" b="1" dirty="0">
                <a:latin typeface="Roboto Condensed" panose="020B0604020202020204" charset="0"/>
                <a:ea typeface="Roboto Condensed" panose="020B0604020202020204" charset="0"/>
              </a:rPr>
              <a:t>presentación de la Declaración de Situación Patrimonial de </a:t>
            </a:r>
            <a:r>
              <a:rPr lang="es-ES" sz="2000" b="1" dirty="0" smtClean="0">
                <a:latin typeface="Roboto Condensed" panose="020B0604020202020204" charset="0"/>
                <a:ea typeface="Roboto Condensed" panose="020B0604020202020204" charset="0"/>
              </a:rPr>
              <a:t>Modificación</a:t>
            </a:r>
            <a:endParaRPr lang="es-MX" sz="2000" b="1" dirty="0">
              <a:latin typeface="Roboto Condensed" panose="020B0604020202020204" charset="0"/>
              <a:ea typeface="Roboto Condensed" panose="020B0604020202020204" charset="0"/>
            </a:endParaRPr>
          </a:p>
        </p:txBody>
      </p:sp>
      <p:sp>
        <p:nvSpPr>
          <p:cNvPr id="25" name="Rectángulo 24"/>
          <p:cNvSpPr/>
          <p:nvPr/>
        </p:nvSpPr>
        <p:spPr>
          <a:xfrm>
            <a:off x="973926" y="1406845"/>
            <a:ext cx="7252082" cy="1600438"/>
          </a:xfrm>
          <a:prstGeom prst="rect">
            <a:avLst/>
          </a:prstGeom>
        </p:spPr>
        <p:txBody>
          <a:bodyPr wrap="square">
            <a:spAutoFit/>
          </a:bodyPr>
          <a:lstStyle/>
          <a:p>
            <a:pPr lvl="0" algn="just"/>
            <a:r>
              <a:rPr lang="es-ES" dirty="0"/>
              <a:t>1.Fecha. El Declarante deberá anotar la fecha en que presenta la declaración patrimonial</a:t>
            </a:r>
            <a:endParaRPr lang="es-MX" dirty="0"/>
          </a:p>
          <a:p>
            <a:pPr lvl="0" algn="just"/>
            <a:r>
              <a:rPr lang="es-ES" dirty="0"/>
              <a:t>2.Contralor (a). Anotar el nombre del Servidor Público que ostente el cargo de Contralor General del Instituto Electoral y de Participación Ciudadana de Tabasco.</a:t>
            </a:r>
          </a:p>
          <a:p>
            <a:pPr lvl="0" algn="just"/>
            <a:r>
              <a:rPr lang="es-ES" dirty="0"/>
              <a:t>3</a:t>
            </a:r>
            <a:r>
              <a:rPr lang="es-ES" dirty="0" smtClean="0"/>
              <a:t>.( </a:t>
            </a:r>
            <a:r>
              <a:rPr lang="es-ES" dirty="0"/>
              <a:t>) Anotar dentro del paréntesis el número de hojas impresas con letras de la constancia de presentación de declaración fiscal, emitida por el SAT</a:t>
            </a:r>
            <a:r>
              <a:rPr lang="es-ES" dirty="0" smtClean="0"/>
              <a:t>.</a:t>
            </a:r>
            <a:endParaRPr lang="es-MX" dirty="0"/>
          </a:p>
          <a:p>
            <a:pPr lvl="0" algn="just"/>
            <a:r>
              <a:rPr lang="es-ES" dirty="0"/>
              <a:t>4</a:t>
            </a:r>
            <a:r>
              <a:rPr lang="es-ES" dirty="0" smtClean="0"/>
              <a:t>.Atentamente</a:t>
            </a:r>
            <a:r>
              <a:rPr lang="es-ES" dirty="0"/>
              <a:t>. - El declarante deberá anotar su nombre completo en la parte inferior izquierda</a:t>
            </a:r>
            <a:r>
              <a:rPr lang="es-ES" dirty="0">
                <a:latin typeface="Arial" panose="020B0604020202020204" pitchFamily="34" charset="0"/>
                <a:ea typeface="Century Gothic" panose="020B0502020202020204" pitchFamily="34" charset="0"/>
                <a:cs typeface="Arial" panose="020B0604020202020204" pitchFamily="34" charset="0"/>
              </a:rPr>
              <a:t>.</a:t>
            </a:r>
            <a:endParaRPr lang="es-MX" dirty="0">
              <a:latin typeface="Arial" panose="020B0604020202020204" pitchFamily="34" charset="0"/>
              <a:ea typeface="Century Gothic" panose="020B0502020202020204" pitchFamily="34" charset="0"/>
              <a:cs typeface="Arial" panose="020B0604020202020204" pitchFamily="34" charset="0"/>
            </a:endParaRPr>
          </a:p>
        </p:txBody>
      </p:sp>
      <p:grpSp>
        <p:nvGrpSpPr>
          <p:cNvPr id="5" name="Grupo 4"/>
          <p:cNvGrpSpPr/>
          <p:nvPr/>
        </p:nvGrpSpPr>
        <p:grpSpPr>
          <a:xfrm>
            <a:off x="7068782" y="76914"/>
            <a:ext cx="2011679" cy="662917"/>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55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grpSp>
        <p:nvGrpSpPr>
          <p:cNvPr id="6" name="Grupo 5"/>
          <p:cNvGrpSpPr/>
          <p:nvPr/>
        </p:nvGrpSpPr>
        <p:grpSpPr>
          <a:xfrm>
            <a:off x="7102033" y="86063"/>
            <a:ext cx="1978428" cy="612203"/>
            <a:chOff x="6694233" y="148833"/>
            <a:chExt cx="2241594" cy="949034"/>
          </a:xfrm>
        </p:grpSpPr>
        <p:grpSp>
          <p:nvGrpSpPr>
            <p:cNvPr id="7" name="Grupo 6"/>
            <p:cNvGrpSpPr>
              <a:grpSpLocks/>
            </p:cNvGrpSpPr>
            <p:nvPr/>
          </p:nvGrpSpPr>
          <p:grpSpPr bwMode="auto">
            <a:xfrm>
              <a:off x="6694233" y="148833"/>
              <a:ext cx="1093339" cy="949034"/>
              <a:chOff x="0" y="0"/>
              <a:chExt cx="1026807" cy="706440"/>
            </a:xfrm>
          </p:grpSpPr>
          <p:pic>
            <p:nvPicPr>
              <p:cNvPr id="9" name="Imagen 8"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8" name="Imagen 7"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ángulo 25"/>
          <p:cNvSpPr/>
          <p:nvPr/>
        </p:nvSpPr>
        <p:spPr>
          <a:xfrm>
            <a:off x="562644" y="885563"/>
            <a:ext cx="1107996" cy="3372374"/>
          </a:xfrm>
          <a:prstGeom prst="rect">
            <a:avLst/>
          </a:prstGeom>
          <a:noFill/>
        </p:spPr>
        <p:txBody>
          <a:bodyPr vert="vert270" wrap="square" rtlCol="0">
            <a:spAutoFit/>
          </a:bodyPr>
          <a:lstStyle/>
          <a:p>
            <a:pPr algn="ctr"/>
            <a:r>
              <a:rPr lang="es-ES" sz="2000" b="1" dirty="0">
                <a:latin typeface="Roboto Condensed" panose="020B0604020202020204" charset="0"/>
                <a:ea typeface="Roboto Condensed" panose="020B0604020202020204" charset="0"/>
              </a:rPr>
              <a:t>Oficio para la presentación de la Declaración de Situación Patrimonial de </a:t>
            </a:r>
            <a:r>
              <a:rPr lang="es-ES" sz="2000" b="1" dirty="0" smtClean="0">
                <a:latin typeface="Roboto Condensed" panose="020B0604020202020204" charset="0"/>
                <a:ea typeface="Roboto Condensed" panose="020B0604020202020204" charset="0"/>
              </a:rPr>
              <a:t>Modificación</a:t>
            </a:r>
            <a:endParaRPr lang="es-MX" sz="2000" b="1" dirty="0">
              <a:latin typeface="Roboto Condensed" panose="020B0604020202020204" charset="0"/>
              <a:ea typeface="Roboto Condensed" panose="020B0604020202020204" charset="0"/>
            </a:endParaRPr>
          </a:p>
        </p:txBody>
      </p:sp>
      <p:pic>
        <p:nvPicPr>
          <p:cNvPr id="5" name="Imagen 4"/>
          <p:cNvPicPr>
            <a:picLocks noChangeAspect="1"/>
          </p:cNvPicPr>
          <p:nvPr/>
        </p:nvPicPr>
        <p:blipFill rotWithShape="1">
          <a:blip r:embed="rId5"/>
          <a:srcRect l="33002" t="20551" r="32041" b="6645"/>
          <a:stretch/>
        </p:blipFill>
        <p:spPr>
          <a:xfrm>
            <a:off x="2352501" y="0"/>
            <a:ext cx="4390466" cy="5143500"/>
          </a:xfrm>
          <a:prstGeom prst="rect">
            <a:avLst/>
          </a:prstGeom>
        </p:spPr>
      </p:pic>
    </p:spTree>
    <p:extLst>
      <p:ext uri="{BB962C8B-B14F-4D97-AF65-F5344CB8AC3E}">
        <p14:creationId xmlns:p14="http://schemas.microsoft.com/office/powerpoint/2010/main" val="43703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grpSp>
        <p:nvGrpSpPr>
          <p:cNvPr id="5" name="Grupo 4"/>
          <p:cNvGrpSpPr/>
          <p:nvPr/>
        </p:nvGrpSpPr>
        <p:grpSpPr>
          <a:xfrm>
            <a:off x="7067307" y="76589"/>
            <a:ext cx="2013154" cy="588484"/>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uadroTexto 9"/>
          <p:cNvSpPr txBox="1"/>
          <p:nvPr/>
        </p:nvSpPr>
        <p:spPr>
          <a:xfrm rot="5400000">
            <a:off x="4167659" y="-2111481"/>
            <a:ext cx="800219" cy="5048954"/>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sp>
        <p:nvSpPr>
          <p:cNvPr id="11" name="Rectángulo 10"/>
          <p:cNvSpPr/>
          <p:nvPr/>
        </p:nvSpPr>
        <p:spPr>
          <a:xfrm>
            <a:off x="581475" y="757716"/>
            <a:ext cx="7972585" cy="4093428"/>
          </a:xfrm>
          <a:prstGeom prst="rect">
            <a:avLst/>
          </a:prstGeom>
        </p:spPr>
        <p:txBody>
          <a:bodyPr wrap="square">
            <a:spAutoFit/>
          </a:bodyPr>
          <a:lstStyle/>
          <a:p>
            <a:pPr algn="just"/>
            <a:r>
              <a:rPr lang="es-ES" sz="1300" b="1" dirty="0" smtClean="0"/>
              <a:t>Datos </a:t>
            </a:r>
            <a:r>
              <a:rPr lang="es-ES" sz="1300" b="1" dirty="0"/>
              <a:t>generales.</a:t>
            </a:r>
          </a:p>
          <a:p>
            <a:pPr algn="just"/>
            <a:r>
              <a:rPr lang="es-ES" sz="1300" dirty="0" smtClean="0"/>
              <a:t>1.Tipo de declaración. Marcar con una “X” la declaración que corresponde (Anual).</a:t>
            </a:r>
          </a:p>
          <a:p>
            <a:pPr algn="just"/>
            <a:r>
              <a:rPr lang="es-ES" sz="1300" dirty="0" smtClean="0"/>
              <a:t>2.Registro </a:t>
            </a:r>
            <a:r>
              <a:rPr lang="es-ES" sz="1300" dirty="0"/>
              <a:t>Federal de Contribuyentes (RFC) y </a:t>
            </a:r>
            <a:r>
              <a:rPr lang="es-ES" sz="1300" dirty="0" err="1"/>
              <a:t>homoclave</a:t>
            </a:r>
            <a:r>
              <a:rPr lang="es-ES" sz="1300" dirty="0"/>
              <a:t>. Escribir los diez caracteres básicos en el primer apartado y los tres caracteres de la </a:t>
            </a:r>
            <a:r>
              <a:rPr lang="es-ES" sz="1300" dirty="0" err="1"/>
              <a:t>homoclave</a:t>
            </a:r>
            <a:r>
              <a:rPr lang="es-ES" sz="1300" dirty="0"/>
              <a:t> en el segundo apartado, como lo emitió el SAT. En caso de no contar con él, podrá solicitarlo en la oficina del SAT que le corresponda.</a:t>
            </a:r>
          </a:p>
          <a:p>
            <a:pPr algn="just"/>
            <a:r>
              <a:rPr lang="es-ES" sz="1300" dirty="0" smtClean="0"/>
              <a:t>3.Fecha </a:t>
            </a:r>
            <a:r>
              <a:rPr lang="es-ES" sz="1300" dirty="0"/>
              <a:t>de nacimiento. Colocar día, mes y año (los últimos 2 dígitos).</a:t>
            </a:r>
          </a:p>
          <a:p>
            <a:pPr algn="just"/>
            <a:r>
              <a:rPr lang="es-ES" sz="1300" dirty="0"/>
              <a:t>4</a:t>
            </a:r>
            <a:r>
              <a:rPr lang="es-ES" sz="1300" dirty="0" smtClean="0"/>
              <a:t>.Edad</a:t>
            </a:r>
            <a:r>
              <a:rPr lang="es-ES" sz="1300" dirty="0"/>
              <a:t>. Edad actual del declarante.</a:t>
            </a:r>
          </a:p>
          <a:p>
            <a:pPr algn="just"/>
            <a:r>
              <a:rPr lang="es-ES" sz="1300" dirty="0"/>
              <a:t>5</a:t>
            </a:r>
            <a:r>
              <a:rPr lang="es-ES" sz="1300" dirty="0" smtClean="0"/>
              <a:t>.Estado </a:t>
            </a:r>
            <a:r>
              <a:rPr lang="es-ES" sz="1300" dirty="0"/>
              <a:t>civil. Es la condición del Declarante en función de si tiene o no Pareja, según sus circunstancias o situación legal respecto a ello. El Declarante deberá seleccionar una de las siguientes opciones: soltero (a), casado (a), divorciado (a), viudo (a), concubina/concubinario/unión libre y sociedad de convivencia.</a:t>
            </a:r>
          </a:p>
          <a:p>
            <a:pPr algn="just"/>
            <a:r>
              <a:rPr lang="es-ES" sz="1300" dirty="0"/>
              <a:t>6</a:t>
            </a:r>
            <a:r>
              <a:rPr lang="es-ES" sz="1300" dirty="0" smtClean="0"/>
              <a:t>.Sexo</a:t>
            </a:r>
            <a:r>
              <a:rPr lang="es-ES" sz="1300" dirty="0"/>
              <a:t>. Deberá indicar con la siguiente determinación FE (Femenino) y MA (Masculino).</a:t>
            </a:r>
          </a:p>
          <a:p>
            <a:pPr algn="just"/>
            <a:r>
              <a:rPr lang="es-ES" sz="1300" dirty="0"/>
              <a:t>7</a:t>
            </a:r>
            <a:r>
              <a:rPr lang="es-ES" sz="1300" dirty="0" smtClean="0"/>
              <a:t>.Clave </a:t>
            </a:r>
            <a:r>
              <a:rPr lang="es-ES" sz="1300" dirty="0"/>
              <a:t>Única de Registro de Población (CURP). Escribir los dieciocho caracteres como la emitió la Secretaría de Gobernación. En caso de no contar con ella, podrá consultarla en la página de la Secretaría de Gobernación, en el apartado de Trámites.</a:t>
            </a:r>
          </a:p>
          <a:p>
            <a:pPr algn="just"/>
            <a:r>
              <a:rPr lang="es-ES" sz="1300" dirty="0"/>
              <a:t>8</a:t>
            </a:r>
            <a:r>
              <a:rPr lang="es-ES" sz="1300" dirty="0" smtClean="0"/>
              <a:t>.Correo </a:t>
            </a:r>
            <a:r>
              <a:rPr lang="es-ES" sz="1300" dirty="0"/>
              <a:t>electrónico personal/alterno. Escribir la dirección de correo electrónico que el Declarante haya generado para uso personal. En caso de no contar con él deberá generar una cuenta.</a:t>
            </a:r>
          </a:p>
          <a:p>
            <a:pPr algn="just"/>
            <a:r>
              <a:rPr lang="es-ES" sz="1300" dirty="0"/>
              <a:t>9</a:t>
            </a:r>
            <a:r>
              <a:rPr lang="es-ES" sz="1300" dirty="0" smtClean="0"/>
              <a:t>.Nombre(s</a:t>
            </a:r>
            <a:r>
              <a:rPr lang="es-ES" sz="1300" dirty="0"/>
              <a:t>), primer y segundo apellidos. Escribir el nombre o los nombres completos, así como los apellidos completos. Si se tiene un solo apellido deberá colocarse en el espacio del primer apellido y dejar el espacio del segundo apellido en blanco.</a:t>
            </a:r>
          </a:p>
          <a:p>
            <a:pPr algn="just"/>
            <a:r>
              <a:rPr lang="es-ES" sz="1300" dirty="0" smtClean="0"/>
              <a:t>10.Nacionalidad</a:t>
            </a:r>
            <a:r>
              <a:rPr lang="es-ES" sz="1300" dirty="0"/>
              <a:t>. El Declarante deberá elegir su nacionalidad</a:t>
            </a:r>
            <a:r>
              <a:rPr lang="es-ES" sz="1300" dirty="0" smtClean="0"/>
              <a:t>.</a:t>
            </a:r>
            <a:endParaRPr lang="es-ES" sz="1300" dirty="0"/>
          </a:p>
        </p:txBody>
      </p:sp>
    </p:spTree>
    <p:extLst>
      <p:ext uri="{BB962C8B-B14F-4D97-AF65-F5344CB8AC3E}">
        <p14:creationId xmlns:p14="http://schemas.microsoft.com/office/powerpoint/2010/main" val="213226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
        <p:nvSpPr>
          <p:cNvPr id="3" name="CuadroTexto 2"/>
          <p:cNvSpPr txBox="1"/>
          <p:nvPr/>
        </p:nvSpPr>
        <p:spPr>
          <a:xfrm rot="5400000">
            <a:off x="4175229" y="-2119051"/>
            <a:ext cx="800219" cy="5064093"/>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sp>
        <p:nvSpPr>
          <p:cNvPr id="4" name="Rectángulo 3"/>
          <p:cNvSpPr/>
          <p:nvPr/>
        </p:nvSpPr>
        <p:spPr>
          <a:xfrm>
            <a:off x="387025" y="827022"/>
            <a:ext cx="8376625" cy="4093428"/>
          </a:xfrm>
          <a:prstGeom prst="rect">
            <a:avLst/>
          </a:prstGeom>
        </p:spPr>
        <p:txBody>
          <a:bodyPr wrap="square">
            <a:spAutoFit/>
          </a:bodyPr>
          <a:lstStyle/>
          <a:p>
            <a:pPr lvl="0" algn="just"/>
            <a:r>
              <a:rPr lang="es-ES" sz="1300" dirty="0" smtClean="0"/>
              <a:t>11.Lugar </a:t>
            </a:r>
            <a:r>
              <a:rPr lang="es-ES" sz="1300" dirty="0"/>
              <a:t>de nacimiento.</a:t>
            </a:r>
            <a:endParaRPr lang="es-MX" sz="1300" dirty="0"/>
          </a:p>
          <a:p>
            <a:pPr lvl="0" algn="just"/>
            <a:r>
              <a:rPr lang="es-ES" sz="1300" dirty="0" smtClean="0"/>
              <a:t>12.Domicilio </a:t>
            </a:r>
            <a:r>
              <a:rPr lang="es-ES" sz="1300" dirty="0"/>
              <a:t>del Declarante. Proporcionar los siguientes datos: calle, número exterior, número interior</a:t>
            </a:r>
            <a:endParaRPr lang="es-MX" sz="1300" dirty="0"/>
          </a:p>
          <a:p>
            <a:pPr lvl="0" algn="just"/>
            <a:r>
              <a:rPr lang="es-ES" sz="1300" dirty="0" smtClean="0"/>
              <a:t>13.Teléfono </a:t>
            </a:r>
            <a:r>
              <a:rPr lang="es-ES" sz="1300" dirty="0"/>
              <a:t>particular. Escribir el número telefónico de su domicilio, incluir lada.</a:t>
            </a:r>
            <a:endParaRPr lang="es-MX" sz="1300" dirty="0"/>
          </a:p>
          <a:p>
            <a:pPr lvl="0" algn="just"/>
            <a:r>
              <a:rPr lang="es-ES" sz="1300" dirty="0" smtClean="0"/>
              <a:t>14.Número </a:t>
            </a:r>
            <a:r>
              <a:rPr lang="es-ES" sz="1300" dirty="0"/>
              <a:t>celular personal. Escribir los diez dígitos de su número celular.</a:t>
            </a:r>
            <a:endParaRPr lang="es-MX" sz="1300" dirty="0"/>
          </a:p>
          <a:p>
            <a:pPr lvl="0" algn="just"/>
            <a:r>
              <a:rPr lang="es-ES" sz="1300" dirty="0" smtClean="0"/>
              <a:t>15.Colonia </a:t>
            </a:r>
            <a:r>
              <a:rPr lang="es-ES" sz="1300" dirty="0"/>
              <a:t>y código postal. Escribir la colonia o localidad y código postal.</a:t>
            </a:r>
            <a:endParaRPr lang="es-MX" sz="1300" dirty="0"/>
          </a:p>
          <a:p>
            <a:pPr lvl="0" algn="just"/>
            <a:r>
              <a:rPr lang="es-ES" sz="1300" dirty="0" smtClean="0"/>
              <a:t>16.Ciudad </a:t>
            </a:r>
            <a:r>
              <a:rPr lang="es-ES" sz="1300" dirty="0"/>
              <a:t>y estado. El Declarante deberá escribir la ciudad y el estado.</a:t>
            </a:r>
            <a:endParaRPr lang="es-MX" sz="1300" dirty="0"/>
          </a:p>
          <a:p>
            <a:pPr lvl="0" algn="just"/>
            <a:r>
              <a:rPr lang="es-ES" sz="1300" dirty="0" smtClean="0"/>
              <a:t>17.Entre </a:t>
            </a:r>
            <a:r>
              <a:rPr lang="es-ES" sz="1300" dirty="0"/>
              <a:t>las calles. Escribir las calles que colindan con su domicilio.</a:t>
            </a:r>
            <a:endParaRPr lang="es-MX" sz="1300" dirty="0"/>
          </a:p>
          <a:p>
            <a:pPr lvl="0" algn="just"/>
            <a:r>
              <a:rPr lang="es-ES" sz="1300" dirty="0" smtClean="0"/>
              <a:t>18.País</a:t>
            </a:r>
            <a:r>
              <a:rPr lang="es-ES" sz="1300" dirty="0"/>
              <a:t>. Escribir el país al que pertenece su domicilio</a:t>
            </a:r>
            <a:r>
              <a:rPr lang="es-ES" sz="1300" dirty="0" smtClean="0"/>
              <a:t>.</a:t>
            </a:r>
          </a:p>
          <a:p>
            <a:pPr lvl="0" algn="just"/>
            <a:r>
              <a:rPr lang="es-ES" sz="1300" dirty="0" smtClean="0"/>
              <a:t>19.Grado máximo de estudios. Anotar el ultimo grado de estudios que ha cursado.</a:t>
            </a:r>
          </a:p>
          <a:p>
            <a:pPr lvl="0" algn="just"/>
            <a:r>
              <a:rPr lang="es-ES" sz="1300" dirty="0" smtClean="0"/>
              <a:t>20.Profesión. Anotar el empleo u ocupación que ejerce.</a:t>
            </a:r>
          </a:p>
          <a:p>
            <a:pPr algn="just"/>
            <a:r>
              <a:rPr lang="es-ES" sz="1300" b="1" dirty="0"/>
              <a:t>Datos del empleo, cargo o comisión</a:t>
            </a:r>
            <a:r>
              <a:rPr lang="es-ES" sz="1300" b="1" dirty="0" smtClean="0"/>
              <a:t>.</a:t>
            </a:r>
          </a:p>
          <a:p>
            <a:pPr lvl="0" algn="just"/>
            <a:r>
              <a:rPr lang="es-ES" sz="1300" dirty="0" smtClean="0"/>
              <a:t>1.Encargo actual que </a:t>
            </a:r>
            <a:r>
              <a:rPr lang="es-ES" sz="1300" dirty="0"/>
              <a:t>desempeña. Señalar el nombre del empleo, cargo o comisión que aparece en su recibo de nómina, nombramiento, contrato u oficio de comisión.</a:t>
            </a:r>
            <a:endParaRPr lang="es-MX" sz="1300" dirty="0"/>
          </a:p>
          <a:p>
            <a:pPr lvl="0" algn="just"/>
            <a:r>
              <a:rPr lang="es-ES" sz="1300" dirty="0" smtClean="0"/>
              <a:t>2.Fecha </a:t>
            </a:r>
            <a:r>
              <a:rPr lang="es-ES" sz="1300" dirty="0"/>
              <a:t>de toma de posesión del empleo, cargo o comisión. Señalar la fecha en que inició. Ésta deberá coincidir con la que se haya dado de alta en el área de Recursos Humanos del IEPCT</a:t>
            </a:r>
            <a:r>
              <a:rPr lang="es-ES" sz="1300" dirty="0" smtClean="0"/>
              <a:t>.</a:t>
            </a:r>
          </a:p>
          <a:p>
            <a:pPr lvl="0" algn="just"/>
            <a:r>
              <a:rPr lang="es-ES" sz="1300" dirty="0" smtClean="0"/>
              <a:t>3.Cargo que concluye. No aplica.</a:t>
            </a:r>
            <a:endParaRPr lang="es-MX" sz="1300" dirty="0"/>
          </a:p>
          <a:p>
            <a:pPr lvl="0" algn="just"/>
            <a:r>
              <a:rPr lang="es-ES" sz="1300" dirty="0" smtClean="0"/>
              <a:t>4.Fecha </a:t>
            </a:r>
            <a:r>
              <a:rPr lang="es-ES" sz="1300" dirty="0"/>
              <a:t>de toma de posesión del empleo, cargo o </a:t>
            </a:r>
            <a:r>
              <a:rPr lang="es-ES" sz="1300" dirty="0" smtClean="0"/>
              <a:t>comisión. No aplica.</a:t>
            </a:r>
          </a:p>
          <a:p>
            <a:pPr lvl="0" algn="just"/>
            <a:r>
              <a:rPr lang="es-ES" sz="1300" dirty="0" smtClean="0"/>
              <a:t>5.Motivo de conclusión. No aplica.</a:t>
            </a:r>
          </a:p>
          <a:p>
            <a:pPr algn="just"/>
            <a:r>
              <a:rPr lang="es-ES" sz="1300" dirty="0" smtClean="0"/>
              <a:t>6.Dependencia </a:t>
            </a:r>
            <a:r>
              <a:rPr lang="es-ES" sz="1300" dirty="0"/>
              <a:t>u Organismo. </a:t>
            </a:r>
            <a:r>
              <a:rPr lang="es-ES" sz="1300" dirty="0" smtClean="0"/>
              <a:t>Anotar el nombre de: “Instituto Electoral y de Participación Ciudadana de Tabasco”.</a:t>
            </a:r>
            <a:endParaRPr lang="es-MX" sz="1300" dirty="0"/>
          </a:p>
        </p:txBody>
      </p:sp>
      <p:grpSp>
        <p:nvGrpSpPr>
          <p:cNvPr id="5" name="Grupo 4"/>
          <p:cNvGrpSpPr/>
          <p:nvPr/>
        </p:nvGrpSpPr>
        <p:grpSpPr>
          <a:xfrm>
            <a:off x="6933666" y="75296"/>
            <a:ext cx="2155108" cy="662992"/>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27458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sp>
        <p:nvSpPr>
          <p:cNvPr id="3" name="CuadroTexto 2"/>
          <p:cNvSpPr txBox="1"/>
          <p:nvPr/>
        </p:nvSpPr>
        <p:spPr>
          <a:xfrm rot="5400000">
            <a:off x="4192630" y="-2136452"/>
            <a:ext cx="800219" cy="5098896"/>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sp>
        <p:nvSpPr>
          <p:cNvPr id="4" name="Rectángulo 3"/>
          <p:cNvSpPr/>
          <p:nvPr/>
        </p:nvSpPr>
        <p:spPr>
          <a:xfrm>
            <a:off x="457158" y="896236"/>
            <a:ext cx="8271162" cy="3893374"/>
          </a:xfrm>
          <a:prstGeom prst="rect">
            <a:avLst/>
          </a:prstGeom>
        </p:spPr>
        <p:txBody>
          <a:bodyPr wrap="square">
            <a:spAutoFit/>
          </a:bodyPr>
          <a:lstStyle/>
          <a:p>
            <a:pPr algn="just"/>
            <a:r>
              <a:rPr lang="es-ES" sz="1300" dirty="0"/>
              <a:t>7.Área de adscripción. Especificar el nombre de la Unidad Administrativa u homóloga superior inmediata de su adscripción. (Superior jerárquico). El declarante deberá especificar la dirección a qué pertenece la Unidad Administrativa o Coordinación en la que se encuentra adscrito.</a:t>
            </a:r>
          </a:p>
          <a:p>
            <a:pPr algn="just"/>
            <a:r>
              <a:rPr lang="es-ES" sz="1300" dirty="0"/>
              <a:t>8. Domicilio del lugar de trabajo. proporcionar los siguientes datos: calle, número exterior, número interior (si aplica), colonia/localidad, municipio o alcaldía, entidad federativa, código postal</a:t>
            </a:r>
            <a:r>
              <a:rPr lang="es-ES" sz="1300" dirty="0" smtClean="0"/>
              <a:t>.</a:t>
            </a:r>
          </a:p>
          <a:p>
            <a:pPr lvl="0" algn="just"/>
            <a:r>
              <a:rPr lang="es-ES" sz="1300" dirty="0" smtClean="0"/>
              <a:t>9.Teléfono </a:t>
            </a:r>
            <a:r>
              <a:rPr lang="es-ES" sz="1300" dirty="0"/>
              <a:t>de oficina y extensión (si aplica). Proporcionar el teléfono laboral y extensión según corresponda.</a:t>
            </a:r>
            <a:endParaRPr lang="es-MX" sz="1300" dirty="0"/>
          </a:p>
          <a:p>
            <a:pPr lvl="0" algn="just"/>
            <a:r>
              <a:rPr lang="es-ES" sz="1300" dirty="0" smtClean="0"/>
              <a:t>10.Remuneración </a:t>
            </a:r>
            <a:r>
              <a:rPr lang="es-ES" sz="1300" dirty="0"/>
              <a:t>mensual neta: salario mensual después de deducciones. Deberá colocar la cantidad de derecha a izquierda sin centavos, punto o coma, los espacios que queden en blanco antes de la cantidad deben ser llenados con cero.</a:t>
            </a:r>
            <a:endParaRPr lang="es-MX" sz="1300" dirty="0"/>
          </a:p>
          <a:p>
            <a:pPr lvl="0" algn="just"/>
            <a:r>
              <a:rPr lang="es-ES" sz="1300" dirty="0" smtClean="0"/>
              <a:t>11.Otros </a:t>
            </a:r>
            <a:r>
              <a:rPr lang="es-ES" sz="1300" dirty="0"/>
              <a:t>ingresos mensuales netos. Anotar los ingresos distintos a los que recibe en el IEPCT</a:t>
            </a:r>
            <a:endParaRPr lang="es-MX" sz="1300" dirty="0"/>
          </a:p>
          <a:p>
            <a:pPr lvl="0" algn="just"/>
            <a:r>
              <a:rPr lang="es-ES" sz="1300" dirty="0" smtClean="0"/>
              <a:t>12.Total</a:t>
            </a:r>
            <a:r>
              <a:rPr lang="es-ES" sz="1300" dirty="0"/>
              <a:t>, de ingresos. anotar la suma de remuneración mensual neta y de otros ingresos mensuales netos</a:t>
            </a:r>
            <a:r>
              <a:rPr lang="es-ES" sz="1300" dirty="0" smtClean="0"/>
              <a:t>.</a:t>
            </a:r>
          </a:p>
          <a:p>
            <a:pPr lvl="0" algn="just"/>
            <a:r>
              <a:rPr lang="es-ES" sz="1300" dirty="0" smtClean="0"/>
              <a:t>13. Ultima remuneración mensual neta. No aplica.</a:t>
            </a:r>
          </a:p>
          <a:p>
            <a:pPr lvl="0" algn="just"/>
            <a:r>
              <a:rPr lang="es-ES" sz="1300" b="1" dirty="0"/>
              <a:t>Antecedentes de empleo anterior.</a:t>
            </a:r>
            <a:endParaRPr lang="es-MX" sz="1300" dirty="0"/>
          </a:p>
          <a:p>
            <a:pPr lvl="0" algn="just"/>
            <a:r>
              <a:rPr lang="es-ES" sz="1300" dirty="0" smtClean="0"/>
              <a:t>1.Encargo </a:t>
            </a:r>
            <a:r>
              <a:rPr lang="es-ES" sz="1300" dirty="0"/>
              <a:t>anterior. Señalar el nombre del empleo, cargo o comisión que desempeñó en su empleo anterior.</a:t>
            </a:r>
            <a:endParaRPr lang="es-MX" sz="1300" dirty="0"/>
          </a:p>
          <a:p>
            <a:pPr lvl="0" algn="just"/>
            <a:r>
              <a:rPr lang="es-ES" sz="1300" dirty="0"/>
              <a:t>2</a:t>
            </a:r>
            <a:r>
              <a:rPr lang="es-ES" sz="1300" dirty="0" smtClean="0"/>
              <a:t>.Fecha </a:t>
            </a:r>
            <a:r>
              <a:rPr lang="es-ES" sz="1300" dirty="0"/>
              <a:t>de </a:t>
            </a:r>
            <a:r>
              <a:rPr lang="es-ES" sz="1300" dirty="0" smtClean="0"/>
              <a:t>retiro del encargo anterior. </a:t>
            </a:r>
            <a:r>
              <a:rPr lang="es-ES" sz="1300" dirty="0"/>
              <a:t>Señalar la fecha de retiro indicando día, mes y año (últimos dos dígitos) en que se retiró del cargo en su anterior empleo</a:t>
            </a:r>
            <a:r>
              <a:rPr lang="es-ES" sz="1300" dirty="0" smtClean="0"/>
              <a:t>.</a:t>
            </a:r>
          </a:p>
          <a:p>
            <a:pPr algn="just"/>
            <a:r>
              <a:rPr lang="es-ES" sz="1300" dirty="0" smtClean="0"/>
              <a:t>3.Teléfono</a:t>
            </a:r>
            <a:r>
              <a:rPr lang="es-ES" sz="1300" b="1" dirty="0"/>
              <a:t> </a:t>
            </a:r>
            <a:r>
              <a:rPr lang="es-ES" sz="1300" dirty="0"/>
              <a:t>del empleo anterior. Proporcionar el teléfono laboral según corresponda</a:t>
            </a:r>
            <a:r>
              <a:rPr lang="es-ES" sz="1300" dirty="0" smtClean="0"/>
              <a:t>.</a:t>
            </a:r>
            <a:endParaRPr lang="es-MX" sz="1300" dirty="0"/>
          </a:p>
          <a:p>
            <a:pPr lvl="0" algn="just"/>
            <a:r>
              <a:rPr lang="es-ES" sz="1300" dirty="0" smtClean="0"/>
              <a:t>4.Dependencia </a:t>
            </a:r>
            <a:r>
              <a:rPr lang="es-ES" sz="1300" dirty="0"/>
              <a:t>o Entidad anterior. Señalar nombre del ente público o privado en el cual laboraba anteriormente. </a:t>
            </a:r>
            <a:endParaRPr lang="es-MX" sz="1300" dirty="0"/>
          </a:p>
        </p:txBody>
      </p:sp>
      <p:grpSp>
        <p:nvGrpSpPr>
          <p:cNvPr id="5" name="Grupo 4"/>
          <p:cNvGrpSpPr/>
          <p:nvPr/>
        </p:nvGrpSpPr>
        <p:grpSpPr>
          <a:xfrm>
            <a:off x="7049192" y="86157"/>
            <a:ext cx="2016907" cy="647589"/>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9445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
        <p:nvSpPr>
          <p:cNvPr id="3" name="CuadroTexto 2"/>
          <p:cNvSpPr txBox="1"/>
          <p:nvPr/>
        </p:nvSpPr>
        <p:spPr>
          <a:xfrm rot="5400000">
            <a:off x="4188441" y="-2132263"/>
            <a:ext cx="800219" cy="5090517"/>
          </a:xfrm>
          <a:prstGeom prst="rect">
            <a:avLst/>
          </a:prstGeom>
          <a:noFill/>
        </p:spPr>
        <p:txBody>
          <a:bodyPr vert="vert270" wrap="square" rtlCol="0">
            <a:spAutoFit/>
          </a:bodyPr>
          <a:lstStyle/>
          <a:p>
            <a:pPr algn="ctr"/>
            <a:r>
              <a:rPr lang="es-MX" sz="2000" b="1" dirty="0" smtClean="0">
                <a:latin typeface="Roboto Condensed" panose="020B0604020202020204" charset="0"/>
                <a:ea typeface="Roboto Condensed" panose="020B0604020202020204" charset="0"/>
              </a:rPr>
              <a:t>Instructivo de llenado de la Declaración Situación Patrimonial de Modificación</a:t>
            </a:r>
            <a:endParaRPr lang="es-MX" sz="2000" b="1" dirty="0">
              <a:latin typeface="Roboto Condensed" panose="020B0604020202020204" charset="0"/>
              <a:ea typeface="Roboto Condensed" panose="020B0604020202020204" charset="0"/>
            </a:endParaRPr>
          </a:p>
        </p:txBody>
      </p:sp>
      <p:sp>
        <p:nvSpPr>
          <p:cNvPr id="4" name="Rectángulo 3"/>
          <p:cNvSpPr/>
          <p:nvPr/>
        </p:nvSpPr>
        <p:spPr>
          <a:xfrm>
            <a:off x="312147" y="686025"/>
            <a:ext cx="8552805" cy="4043415"/>
          </a:xfrm>
          <a:prstGeom prst="rect">
            <a:avLst/>
          </a:prstGeom>
        </p:spPr>
        <p:txBody>
          <a:bodyPr wrap="square">
            <a:spAutoFit/>
          </a:bodyPr>
          <a:lstStyle/>
          <a:p>
            <a:pPr algn="just">
              <a:buSzPts val="900"/>
            </a:pPr>
            <a:r>
              <a:rPr lang="es-ES" sz="1300" b="1" dirty="0"/>
              <a:t>Información patrimonial.</a:t>
            </a:r>
            <a:endParaRPr lang="es-MX" sz="1300" b="1" dirty="0"/>
          </a:p>
          <a:p>
            <a:pPr algn="just">
              <a:buSzPts val="900"/>
            </a:pPr>
            <a:r>
              <a:rPr lang="es-ES" sz="1300" b="1" dirty="0"/>
              <a:t>Ingresos anuales del declarante, cónyuge y/o dependientes económicos. </a:t>
            </a:r>
            <a:r>
              <a:rPr lang="es-ES" sz="1300" dirty="0"/>
              <a:t>(del 1 de enero o fecha de inicio del cargo, al 31 de diciembre del año inmediato anterior).</a:t>
            </a:r>
            <a:endParaRPr lang="es-MX" sz="1300" dirty="0"/>
          </a:p>
          <a:p>
            <a:pPr algn="just"/>
            <a:r>
              <a:rPr lang="es-ES" sz="1300" dirty="0"/>
              <a:t>1.Remuneración anual del Declarante por su cargo público (Por concepto de sueldos, honorarios, compensaciones, bonos y otras prestaciones) (Cantidades netas después de impuestos) Es el ingreso neto que recibe el Declarante incluyendo bonos, compensaciones u otras prestaciones</a:t>
            </a:r>
            <a:r>
              <a:rPr lang="es-ES" sz="1300" dirty="0" smtClean="0"/>
              <a:t>, considerando el </a:t>
            </a:r>
            <a:r>
              <a:rPr lang="es-ES" sz="1300" dirty="0"/>
              <a:t>monto recibido por aguinaldo.</a:t>
            </a:r>
            <a:endParaRPr lang="es-MX" sz="1300" dirty="0"/>
          </a:p>
          <a:p>
            <a:pPr algn="just"/>
            <a:r>
              <a:rPr lang="es-ES" sz="1300" dirty="0"/>
              <a:t>2.Actividades empresariales propias. </a:t>
            </a:r>
            <a:endParaRPr lang="es-MX" sz="1300" dirty="0"/>
          </a:p>
          <a:p>
            <a:pPr algn="just"/>
            <a:r>
              <a:rPr lang="es-ES" sz="1300" dirty="0" smtClean="0"/>
              <a:t>a)Por </a:t>
            </a:r>
            <a:r>
              <a:rPr lang="es-ES" sz="1300" dirty="0"/>
              <a:t>actividad industrial, comercial y/o empresarial (después de impuestos). Señalar el monto neto por alguna o algunas de las actividades descritas.</a:t>
            </a:r>
            <a:endParaRPr lang="es-MX" sz="1300" dirty="0"/>
          </a:p>
          <a:p>
            <a:pPr algn="just"/>
            <a:r>
              <a:rPr lang="es-ES" sz="1300" dirty="0" smtClean="0"/>
              <a:t>b)Nombre </a:t>
            </a:r>
            <a:r>
              <a:rPr lang="es-ES" sz="1300" dirty="0"/>
              <a:t>o razón social. Proporcionar el nombre, razón social o denominación del negocio, en el cual se lleva a cabo la actividad o alguna de las actividades antes mencionadas por la cual se genera el ingreso. En la sección de observaciones.</a:t>
            </a:r>
            <a:endParaRPr lang="es-MX" sz="1300" dirty="0"/>
          </a:p>
          <a:p>
            <a:pPr algn="just"/>
            <a:r>
              <a:rPr lang="es-ES" sz="1300" dirty="0" smtClean="0"/>
              <a:t>c)Tipo </a:t>
            </a:r>
            <a:r>
              <a:rPr lang="es-ES" sz="1300" dirty="0"/>
              <a:t>de negocio. Señalar el tipo de negocio por el cual obtuvo el ingreso. En la sección de observaciones.</a:t>
            </a:r>
            <a:endParaRPr lang="es-MX" sz="1300" dirty="0"/>
          </a:p>
          <a:p>
            <a:pPr lvl="0" algn="just">
              <a:lnSpc>
                <a:spcPct val="115000"/>
              </a:lnSpc>
            </a:pPr>
            <a:r>
              <a:rPr lang="es-ES" sz="1300" dirty="0" smtClean="0">
                <a:latin typeface="Arial" panose="020B0604020202020204" pitchFamily="34" charset="0"/>
                <a:ea typeface="Century Gothic" panose="020B0502020202020204" pitchFamily="34" charset="0"/>
                <a:cs typeface="Arial" panose="020B0604020202020204" pitchFamily="34" charset="0"/>
              </a:rPr>
              <a:t>3.Por </a:t>
            </a:r>
            <a:r>
              <a:rPr lang="es-ES" sz="1300" dirty="0">
                <a:latin typeface="Arial" panose="020B0604020202020204" pitchFamily="34" charset="0"/>
                <a:ea typeface="Century Gothic" panose="020B0502020202020204" pitchFamily="34" charset="0"/>
                <a:cs typeface="Arial" panose="020B0604020202020204" pitchFamily="34" charset="0"/>
              </a:rPr>
              <a:t>actividad financiera (rendimientos o ganancias) (después de impuestos). Señalar el monto neto, de los rendimientos o ganancias que en su caso se hayan generado por su actividad financiera. Tipo de instrumento que generó el rendimiento o ganancia. Deberá especificar el instrumento que generó el rendimiento o ganancia de las siguientes opciones:  rentas, regalías, inversiones, cuentas bancarias, intereses, dividendos, donaciones, herencias o legados y/u otros (especifique</a:t>
            </a:r>
            <a:r>
              <a:rPr lang="es-ES" sz="1300" dirty="0" smtClean="0">
                <a:latin typeface="Arial" panose="020B0604020202020204" pitchFamily="34" charset="0"/>
                <a:ea typeface="Century Gothic" panose="020B0502020202020204" pitchFamily="34" charset="0"/>
                <a:cs typeface="Arial" panose="020B0604020202020204" pitchFamily="34" charset="0"/>
              </a:rPr>
              <a:t>).</a:t>
            </a:r>
            <a:endParaRPr lang="es-MX" sz="1300" dirty="0">
              <a:latin typeface="Arial" panose="020B0604020202020204" pitchFamily="34" charset="0"/>
              <a:ea typeface="Century Gothic" panose="020B0502020202020204" pitchFamily="34" charset="0"/>
              <a:cs typeface="Arial" panose="020B0604020202020204" pitchFamily="34" charset="0"/>
            </a:endParaRPr>
          </a:p>
        </p:txBody>
      </p:sp>
      <p:grpSp>
        <p:nvGrpSpPr>
          <p:cNvPr id="5" name="Grupo 4"/>
          <p:cNvGrpSpPr/>
          <p:nvPr/>
        </p:nvGrpSpPr>
        <p:grpSpPr>
          <a:xfrm>
            <a:off x="7117182" y="74386"/>
            <a:ext cx="2026818" cy="553448"/>
            <a:chOff x="6694233" y="148833"/>
            <a:chExt cx="2241594" cy="949034"/>
          </a:xfrm>
        </p:grpSpPr>
        <p:grpSp>
          <p:nvGrpSpPr>
            <p:cNvPr id="6" name="Grupo 5"/>
            <p:cNvGrpSpPr>
              <a:grpSpLocks/>
            </p:cNvGrpSpPr>
            <p:nvPr/>
          </p:nvGrpSpPr>
          <p:grpSpPr bwMode="auto">
            <a:xfrm>
              <a:off x="6694233" y="148833"/>
              <a:ext cx="1093339" cy="949034"/>
              <a:chOff x="0" y="0"/>
              <a:chExt cx="1026807" cy="706440"/>
            </a:xfrm>
          </p:grpSpPr>
          <p:pic>
            <p:nvPicPr>
              <p:cNvPr id="8" name="Imagen 7" descr="ie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6" y="0"/>
                <a:ext cx="7715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1"/>
              <p:cNvSpPr txBox="1"/>
              <p:nvPr/>
            </p:nvSpPr>
            <p:spPr>
              <a:xfrm>
                <a:off x="0" y="377413"/>
                <a:ext cx="1026807" cy="3290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500"/>
                  </a:lnSpc>
                </a:pPr>
                <a:r>
                  <a:rPr lang="es-MX" sz="500" dirty="0"/>
                  <a:t>"TU PARTICIPACIÓN, ES NUESTRO COMPROMISO"</a:t>
                </a:r>
              </a:p>
            </p:txBody>
          </p:sp>
        </p:grpSp>
        <p:pic>
          <p:nvPicPr>
            <p:cNvPr id="7" name="Imagen 6" descr="Descripción: Imagen1"/>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787572" y="150866"/>
              <a:ext cx="1148255" cy="7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2622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Personalizado 2">
      <a:dk1>
        <a:sysClr val="windowText" lastClr="000000"/>
      </a:dk1>
      <a:lt1>
        <a:sysClr val="window" lastClr="FFFFFF"/>
      </a:lt1>
      <a:dk2>
        <a:srgbClr val="696464"/>
      </a:dk2>
      <a:lt2>
        <a:srgbClr val="F2F2F2"/>
      </a:lt2>
      <a:accent1>
        <a:srgbClr val="A2004D"/>
      </a:accent1>
      <a:accent2>
        <a:srgbClr val="B37D94"/>
      </a:accent2>
      <a:accent3>
        <a:srgbClr val="A28E6A"/>
      </a:accent3>
      <a:accent4>
        <a:srgbClr val="F2F2F2"/>
      </a:accent4>
      <a:accent5>
        <a:srgbClr val="918485"/>
      </a:accent5>
      <a:accent6>
        <a:srgbClr val="855D5D"/>
      </a:accent6>
      <a:hlink>
        <a:srgbClr val="A6B1C1"/>
      </a:hlink>
      <a:folHlink>
        <a:srgbClr val="96A9A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TotalTime>
  <Words>4176</Words>
  <Application>Microsoft Office PowerPoint</Application>
  <PresentationFormat>Presentación en pantalla (16:9)</PresentationFormat>
  <Paragraphs>314</Paragraphs>
  <Slides>30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Calibri</vt:lpstr>
      <vt:lpstr>Arvo</vt:lpstr>
      <vt:lpstr>Roboto Condensed Light</vt:lpstr>
      <vt:lpstr>Roboto Condensed</vt:lpstr>
      <vt:lpstr>Century Gothic</vt:lpstr>
      <vt:lpstr>Arial</vt:lpstr>
      <vt:lpstr>Salerio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Rosa Maria Escobedo Hernandez</dc:creator>
  <cp:lastModifiedBy>Catalina Lopez Ventura</cp:lastModifiedBy>
  <cp:revision>169</cp:revision>
  <dcterms:modified xsi:type="dcterms:W3CDTF">2023-04-20T18:51:00Z</dcterms:modified>
</cp:coreProperties>
</file>